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3" r:id="rId3"/>
    <p:sldId id="263" r:id="rId4"/>
    <p:sldId id="282" r:id="rId5"/>
    <p:sldId id="295" r:id="rId6"/>
    <p:sldId id="296" r:id="rId7"/>
    <p:sldId id="284" r:id="rId8"/>
    <p:sldId id="285" r:id="rId9"/>
    <p:sldId id="294" r:id="rId10"/>
    <p:sldId id="281" r:id="rId11"/>
    <p:sldId id="304" r:id="rId12"/>
    <p:sldId id="299" r:id="rId13"/>
    <p:sldId id="300" r:id="rId14"/>
    <p:sldId id="301" r:id="rId15"/>
    <p:sldId id="305" r:id="rId16"/>
    <p:sldId id="303" r:id="rId17"/>
    <p:sldId id="307" r:id="rId1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-Lise CHAPELLET" initials="LL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800"/>
    <a:srgbClr val="FF8000"/>
    <a:srgbClr val="006699"/>
    <a:srgbClr val="586D8E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623" autoAdjust="0"/>
  </p:normalViewPr>
  <p:slideViewPr>
    <p:cSldViewPr snapToGrid="0" snapToObjects="1">
      <p:cViewPr varScale="1">
        <p:scale>
          <a:sx n="113" d="100"/>
          <a:sy n="113" d="100"/>
        </p:scale>
        <p:origin x="155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cat>
            <c:strRef>
              <c:f>Feuil1!$A$2:$A$6</c:f>
              <c:strCache>
                <c:ptCount val="5"/>
                <c:pt idx="0">
                  <c:v>Recherche publique : 65%</c:v>
                </c:pt>
                <c:pt idx="1">
                  <c:v>Entreprises privées : 15%</c:v>
                </c:pt>
                <c:pt idx="2">
                  <c:v>Enseignement supérieur : 11%</c:v>
                </c:pt>
                <c:pt idx="3">
                  <c:v>Enseignement secondaire : 7%</c:v>
                </c:pt>
                <c:pt idx="4">
                  <c:v>Divers : 2%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65</c:v>
                </c:pt>
                <c:pt idx="1">
                  <c:v>15</c:v>
                </c:pt>
                <c:pt idx="2">
                  <c:v>11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9-4F95-B6EF-AEAEB347D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882B888-66BD-E84D-A85D-852751255A96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B34BC09-4CBD-0341-83BF-39770331D5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350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97B8A9C-58F4-9543-B650-B5077FBFDFCE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DAF3A43-1CFA-4041-91A7-38BDB9F0E6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091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D99F67F-C40A-49E2-AD71-5E50891558DE}" type="slidenum">
              <a:rPr lang="fr-FR" sz="1300" smtClean="0">
                <a:solidFill>
                  <a:srgbClr val="000000"/>
                </a:solidFill>
              </a:rPr>
              <a:pPr eaLnBrk="1" hangingPunct="1"/>
              <a:t>5</a:t>
            </a:fld>
            <a:endParaRPr lang="fr-FR" sz="1300" dirty="0">
              <a:solidFill>
                <a:srgbClr val="000000"/>
              </a:solidFill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911512" y="767473"/>
            <a:ext cx="5276278" cy="38373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947025" y="4860662"/>
            <a:ext cx="5200178" cy="460319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A0316C0C-6DC4-4740-BD73-7338C41D1A77}" type="slidenum">
              <a:rPr lang="fr-FR" sz="1300" smtClean="0">
                <a:solidFill>
                  <a:srgbClr val="000000"/>
                </a:solidFill>
              </a:rPr>
              <a:pPr eaLnBrk="1" hangingPunct="1"/>
              <a:t>6</a:t>
            </a:fld>
            <a:endParaRPr lang="fr-FR" sz="1300" dirty="0">
              <a:solidFill>
                <a:srgbClr val="000000"/>
              </a:solidFill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911512" y="767473"/>
            <a:ext cx="5276278" cy="38373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947025" y="4860662"/>
            <a:ext cx="5200178" cy="460319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74CE802-AD91-40C4-9DFC-4D0B995EAD99}" type="slidenum">
              <a:rPr lang="fr-FR" sz="1300" smtClean="0">
                <a:solidFill>
                  <a:srgbClr val="000000"/>
                </a:solidFill>
              </a:rPr>
              <a:pPr eaLnBrk="1" hangingPunct="1"/>
              <a:t>11</a:t>
            </a:fld>
            <a:endParaRPr lang="fr-FR" sz="1300" dirty="0">
              <a:solidFill>
                <a:srgbClr val="000000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911512" y="767473"/>
            <a:ext cx="5276278" cy="38373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fr-FR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47025" y="4860662"/>
            <a:ext cx="5200178" cy="460319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1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B59C9371-0DB6-427A-A382-DD20E657A290}" type="slidenum">
              <a:rPr lang="fr-FR" sz="1300" smtClean="0">
                <a:solidFill>
                  <a:srgbClr val="000000"/>
                </a:solidFill>
              </a:rPr>
              <a:pPr eaLnBrk="1" hangingPunct="1"/>
              <a:t>12</a:t>
            </a:fld>
            <a:endParaRPr lang="fr-FR" sz="1300" dirty="0">
              <a:solidFill>
                <a:srgbClr val="000000"/>
              </a:solidFill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911512" y="767473"/>
            <a:ext cx="5276278" cy="38373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fr-FR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947025" y="4860662"/>
            <a:ext cx="5200178" cy="460319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DE9A9618-5E25-42F9-97F2-5F99FED4FF8C}" type="slidenum">
              <a:rPr lang="fr-FR" sz="1300" smtClean="0">
                <a:solidFill>
                  <a:srgbClr val="000000"/>
                </a:solidFill>
              </a:rPr>
              <a:pPr eaLnBrk="1" hangingPunct="1"/>
              <a:t>13</a:t>
            </a:fld>
            <a:endParaRPr lang="fr-FR" sz="1300" dirty="0">
              <a:solidFill>
                <a:srgbClr val="000000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11512" y="767473"/>
            <a:ext cx="5276278" cy="38373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fr-FR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>
          <a:xfrm>
            <a:off x="947025" y="4860662"/>
            <a:ext cx="5200178" cy="460319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D4268550-BECE-4EFB-AB89-4C583266A05F}" type="slidenum">
              <a:rPr lang="fr-FR" sz="1300" smtClean="0">
                <a:solidFill>
                  <a:srgbClr val="000000"/>
                </a:solidFill>
              </a:rPr>
              <a:pPr eaLnBrk="1" hangingPunct="1"/>
              <a:t>14</a:t>
            </a:fld>
            <a:endParaRPr lang="fr-FR" sz="1300" dirty="0">
              <a:solidFill>
                <a:srgbClr val="000000"/>
              </a:solidFill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911512" y="767473"/>
            <a:ext cx="5276278" cy="38373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fr-FR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947025" y="4860662"/>
            <a:ext cx="5200178" cy="460319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74CE802-AD91-40C4-9DFC-4D0B995EAD99}" type="slidenum">
              <a:rPr lang="fr-FR" sz="1300" smtClean="0">
                <a:solidFill>
                  <a:srgbClr val="000000"/>
                </a:solidFill>
              </a:rPr>
              <a:pPr eaLnBrk="1" hangingPunct="1"/>
              <a:t>15</a:t>
            </a:fld>
            <a:endParaRPr lang="fr-FR" sz="1300" dirty="0">
              <a:solidFill>
                <a:srgbClr val="000000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911512" y="767473"/>
            <a:ext cx="5276278" cy="38373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fr-FR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47025" y="4860662"/>
            <a:ext cx="5200178" cy="460319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0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74CE802-AD91-40C4-9DFC-4D0B995EAD99}" type="slidenum">
              <a:rPr lang="fr-FR" sz="1300" smtClean="0">
                <a:solidFill>
                  <a:srgbClr val="000000"/>
                </a:solidFill>
              </a:rPr>
              <a:pPr eaLnBrk="1" hangingPunct="1"/>
              <a:t>16</a:t>
            </a:fld>
            <a:endParaRPr lang="fr-FR" sz="1300" dirty="0">
              <a:solidFill>
                <a:srgbClr val="000000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911512" y="767473"/>
            <a:ext cx="5276278" cy="38373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fr-FR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47025" y="4860662"/>
            <a:ext cx="5200178" cy="460319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520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30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774CE802-AD91-40C4-9DFC-4D0B995EAD99}" type="slidenum">
              <a:rPr lang="fr-FR" sz="1300" smtClean="0">
                <a:solidFill>
                  <a:srgbClr val="000000"/>
                </a:solidFill>
              </a:rPr>
              <a:pPr eaLnBrk="1" hangingPunct="1"/>
              <a:t>17</a:t>
            </a:fld>
            <a:endParaRPr lang="fr-FR" sz="1300" dirty="0">
              <a:solidFill>
                <a:srgbClr val="000000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911512" y="767473"/>
            <a:ext cx="5276278" cy="38373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fr-FR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47025" y="4860662"/>
            <a:ext cx="5200178" cy="460319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91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502BD-E8EE-5D41-B925-A2B5A6E42762}" type="datetime1">
              <a:rPr lang="fr-FR" smtClean="0"/>
              <a:pPr/>
              <a:t>19/01/2024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ENS de Lyon - Réunion du jeudi 6 septembre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079-EFBA-A846-BEDD-2B83E6A24B90}" type="datetime1">
              <a:rPr lang="fr-FR" smtClean="0"/>
              <a:pPr/>
              <a:t>19/01/2024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ENS de Lyon - Réunion du jeudi 6 septembre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DD71-6BDE-0348-99C5-1EC1AC3F5A61}" type="datetime1">
              <a:rPr lang="fr-FR" smtClean="0"/>
              <a:pPr/>
              <a:t>19/01/2024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kumimoji="0" lang="en-US"/>
              <a:t>ENS de Lyon - Réunion du jeudi 6 septembre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D48BF-5B83-204C-B400-5FF70F236F2A}" type="datetime1">
              <a:rPr lang="fr-FR" smtClean="0"/>
              <a:pPr/>
              <a:t>19/01/2024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ENS de Lyon - Réunion du jeudi 6 septembre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8B113-1FC1-AF4C-8287-944A9538B49A}" type="datetime1">
              <a:rPr lang="fr-FR" smtClean="0"/>
              <a:pPr/>
              <a:t>19/01/2024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ENS de Lyon - Réunion du jeudi 6 septembre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5F68-0B25-4241-A118-48534C44CDBC}" type="datetime1">
              <a:rPr lang="fr-FR" smtClean="0"/>
              <a:pPr/>
              <a:t>19/01/2024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ENS de Lyon - Réunion du jeudi 6 septembre 2012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4EEB-F89F-CC44-ABE5-A85DF3B8CE24}" type="datetime1">
              <a:rPr lang="fr-FR" smtClean="0"/>
              <a:pPr/>
              <a:t>19/01/2024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ENS de Lyon - Réunion du jeudi 6 septembre 2012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124D5-3004-A241-8460-379056427337}" type="datetime1">
              <a:rPr lang="fr-FR" smtClean="0"/>
              <a:pPr/>
              <a:t>19/01/2024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ENS de Lyon - Réunion du jeudi 6 septembre 2012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9971-582F-DE4B-B934-A2B37218AB4F}" type="datetime1">
              <a:rPr lang="fr-FR" smtClean="0"/>
              <a:pPr/>
              <a:t>19/01/2024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ENS de Lyon - Réunion du jeudi 6 septembre 2012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7488-64FC-0E43-8334-C1C82D6539A5}" type="datetime1">
              <a:rPr lang="fr-FR" smtClean="0"/>
              <a:pPr/>
              <a:t>19/01/2024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ENS de Lyon - Réunion du jeudi 6 septembre 2012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E8C6B3E-EBB1-294E-B2F4-0570938470FC}" type="datetime1">
              <a:rPr lang="fr-FR" smtClean="0"/>
              <a:pPr/>
              <a:t>19/01/2024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kumimoji="0" lang="en-US"/>
              <a:t>ENS de Lyon - Réunion du jeudi 6 septembre 2012</a:t>
            </a:r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801BEE1-347F-0342-91B6-4D52FC5E22F3}" type="datetime1">
              <a:rPr lang="fr-FR" smtClean="0"/>
              <a:pPr/>
              <a:t>19/01/2024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kumimoji="0" lang="en-US"/>
              <a:t>ENS de Lyon - Réunion du jeudi 6 septembre 2012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720" y="2593226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Présentation de la Formation</a:t>
            </a:r>
            <a:br>
              <a:rPr lang="fr-FR" sz="4000" dirty="0"/>
            </a:br>
            <a:r>
              <a:rPr lang="fr-FR" sz="4000" dirty="0" err="1"/>
              <a:t>SdM</a:t>
            </a:r>
            <a:r>
              <a:rPr lang="fr-FR" sz="4000" dirty="0"/>
              <a:t> Licence - Master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60" y="1283"/>
            <a:ext cx="554513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55549" y="1832933"/>
            <a:ext cx="32079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dirty="0">
                <a:latin typeface="Arial"/>
                <a:cs typeface="Arial"/>
              </a:rPr>
              <a:t>Physique &amp; Chimie</a:t>
            </a:r>
            <a:endParaRPr lang="fr-FR" sz="2600" dirty="0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429" y="5392803"/>
            <a:ext cx="8457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C000"/>
                </a:solidFill>
              </a:rPr>
              <a:t>Responsables :      Natalia Del </a:t>
            </a:r>
            <a:r>
              <a:rPr lang="fr-FR" sz="2000" b="1" dirty="0" err="1">
                <a:solidFill>
                  <a:srgbClr val="FFC000"/>
                </a:solidFill>
              </a:rPr>
              <a:t>Fatti</a:t>
            </a:r>
            <a:r>
              <a:rPr lang="fr-FR" sz="2000" b="1" dirty="0">
                <a:solidFill>
                  <a:srgbClr val="FFC000"/>
                </a:solidFill>
              </a:rPr>
              <a:t> (UCBL)  &amp;  Cendrine </a:t>
            </a:r>
            <a:r>
              <a:rPr lang="fr-FR" sz="2000" b="1" dirty="0" err="1">
                <a:solidFill>
                  <a:srgbClr val="FFC000"/>
                </a:solidFill>
              </a:rPr>
              <a:t>Moskalenko</a:t>
            </a:r>
            <a:r>
              <a:rPr lang="fr-FR" sz="2000" b="1" dirty="0">
                <a:solidFill>
                  <a:srgbClr val="FFC000"/>
                </a:solidFill>
              </a:rPr>
              <a:t> (ENSL)</a:t>
            </a:r>
          </a:p>
          <a:p>
            <a:endParaRPr lang="fr-FR" sz="2000" dirty="0"/>
          </a:p>
          <a:p>
            <a:r>
              <a:rPr lang="fr-FR" sz="2000" dirty="0"/>
              <a:t>		          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natalia.del-fatti@univ-lyon1.fr</a:t>
            </a:r>
          </a:p>
          <a:p>
            <a:r>
              <a:rPr lang="fr-FR" dirty="0">
                <a:latin typeface="Calibri" charset="0"/>
              </a:rPr>
              <a:t>		        </a:t>
            </a:r>
            <a:r>
              <a:rPr lang="fr-FR" sz="2000" dirty="0">
                <a:latin typeface="Calibri" charset="0"/>
              </a:rPr>
              <a:t>cendrine.moskalenko@ens-lyon.fr</a:t>
            </a:r>
            <a:r>
              <a:rPr lang="fr-FR" sz="2000" dirty="0"/>
              <a:t> 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3" y="633922"/>
            <a:ext cx="1294624" cy="46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352602"/>
              </p:ext>
            </p:extLst>
          </p:nvPr>
        </p:nvGraphicFramePr>
        <p:xfrm>
          <a:off x="7697148" y="317602"/>
          <a:ext cx="1065489" cy="10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Image bitmap" r:id="rId5" imgW="5428571" imgH="5571429" progId="PBrush">
                  <p:embed/>
                </p:oleObj>
              </mc:Choice>
              <mc:Fallback>
                <p:oleObj name="Image bitmap" r:id="rId5" imgW="5428571" imgH="5571429" progId="PBrush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148" y="317602"/>
                        <a:ext cx="1065489" cy="109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94396" y="4023319"/>
            <a:ext cx="6948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>
                <a:solidFill>
                  <a:prstClr val="white"/>
                </a:solidFill>
              </a:rPr>
              <a:t>cohabilitée</a:t>
            </a:r>
            <a:r>
              <a:rPr lang="fr-FR" dirty="0">
                <a:solidFill>
                  <a:prstClr val="white"/>
                </a:solidFill>
              </a:rPr>
              <a:t> par :</a:t>
            </a:r>
            <a:br>
              <a:rPr lang="fr-FR" dirty="0">
                <a:solidFill>
                  <a:prstClr val="white"/>
                </a:solidFill>
              </a:rPr>
            </a:br>
            <a:r>
              <a:rPr lang="fr-FR" dirty="0">
                <a:solidFill>
                  <a:prstClr val="white"/>
                </a:solidFill>
              </a:rPr>
              <a:t>École Normale Supérieure de Lyon et Université Claude Bernard Lyon 1</a:t>
            </a:r>
          </a:p>
        </p:txBody>
      </p:sp>
    </p:spTree>
    <p:extLst>
      <p:ext uri="{BB962C8B-B14F-4D97-AF65-F5344CB8AC3E}">
        <p14:creationId xmlns:p14="http://schemas.microsoft.com/office/powerpoint/2010/main" val="77949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Site web de la formation </a:t>
            </a:r>
            <a:r>
              <a:rPr lang="fr-FR" dirty="0" err="1"/>
              <a:t>SdM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42783" y="1527607"/>
            <a:ext cx="4994252" cy="461665"/>
          </a:xfrm>
          <a:prstGeom prst="rect">
            <a:avLst/>
          </a:prstGeom>
          <a:noFill/>
          <a:ln>
            <a:solidFill>
              <a:srgbClr val="FF8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8000"/>
                </a:solidFill>
              </a:rPr>
              <a:t>http://www.ens-lyon.fr/MasterSDM/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12759"/>
          <a:stretch/>
        </p:blipFill>
        <p:spPr>
          <a:xfrm>
            <a:off x="-1" y="2047329"/>
            <a:ext cx="5426015" cy="4820435"/>
          </a:xfrm>
          <a:prstGeom prst="rect">
            <a:avLst/>
          </a:prstGeom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710253" y="2919920"/>
            <a:ext cx="4367283" cy="21720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 algn="ctr">
              <a:lnSpc>
                <a:spcPct val="150000"/>
              </a:lnSpc>
              <a:buFont typeface="Arial"/>
              <a:buChar char="•"/>
            </a:pPr>
            <a:r>
              <a:rPr lang="en-GB" sz="1800" dirty="0" err="1">
                <a:solidFill>
                  <a:schemeClr val="tx1"/>
                </a:solidFill>
                <a:latin typeface="Calibri"/>
                <a:cs typeface="Calibri"/>
              </a:rPr>
              <a:t>Liste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 des UEs, </a:t>
            </a:r>
            <a:r>
              <a:rPr lang="en-GB" sz="1800" dirty="0" err="1">
                <a:solidFill>
                  <a:schemeClr val="tx1"/>
                </a:solidFill>
                <a:latin typeface="Calibri"/>
                <a:cs typeface="Calibri"/>
              </a:rPr>
              <a:t>contenus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 et </a:t>
            </a:r>
            <a:r>
              <a:rPr lang="en-GB" sz="1800" dirty="0" err="1">
                <a:solidFill>
                  <a:schemeClr val="tx1"/>
                </a:solidFill>
                <a:latin typeface="Calibri"/>
                <a:cs typeface="Calibri"/>
              </a:rPr>
              <a:t>enseignants</a:t>
            </a:r>
            <a:endParaRPr lang="en-GB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85750" indent="-285750" algn="ctr">
              <a:lnSpc>
                <a:spcPct val="1500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Planning de </a:t>
            </a:r>
            <a:r>
              <a:rPr lang="en-GB" sz="1800" dirty="0" err="1">
                <a:solidFill>
                  <a:schemeClr val="tx1"/>
                </a:solidFill>
                <a:latin typeface="Calibri"/>
                <a:cs typeface="Calibri"/>
              </a:rPr>
              <a:t>l’année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 et </a:t>
            </a:r>
            <a:r>
              <a:rPr lang="en-GB" sz="1800" dirty="0" err="1">
                <a:solidFill>
                  <a:schemeClr val="tx1"/>
                </a:solidFill>
                <a:latin typeface="Calibri"/>
                <a:cs typeface="Calibri"/>
              </a:rPr>
              <a:t>emplois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 du temps</a:t>
            </a:r>
          </a:p>
          <a:p>
            <a:pPr marL="285750" indent="-285750" algn="ctr">
              <a:lnSpc>
                <a:spcPct val="150000"/>
              </a:lnSpc>
              <a:buFont typeface="Arial"/>
              <a:buChar char="•"/>
            </a:pPr>
            <a:r>
              <a:rPr lang="en-GB" sz="1800" dirty="0" err="1">
                <a:solidFill>
                  <a:schemeClr val="tx1"/>
                </a:solidFill>
                <a:latin typeface="Calibri"/>
                <a:cs typeface="Calibri"/>
              </a:rPr>
              <a:t>Actualités</a:t>
            </a: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 de la formation</a:t>
            </a:r>
          </a:p>
          <a:p>
            <a:pPr marL="285750" indent="-285750" algn="ctr">
              <a:lnSpc>
                <a:spcPct val="1500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Vie du Master</a:t>
            </a:r>
          </a:p>
          <a:p>
            <a:pPr marL="285750" indent="-285750" algn="ctr">
              <a:lnSpc>
                <a:spcPct val="150000"/>
              </a:lnSpc>
              <a:buFont typeface="Arial"/>
              <a:buChar char="•"/>
            </a:pPr>
            <a:r>
              <a:rPr lang="en-GB" sz="1800" dirty="0">
                <a:solidFill>
                  <a:schemeClr val="tx1"/>
                </a:solidFill>
                <a:latin typeface="Calibri"/>
                <a:cs typeface="Calibri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62158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9144000" cy="146304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Pour rejoindre notre </a:t>
            </a:r>
            <a:r>
              <a:rPr lang="fr-FR" sz="4000" b="1" kern="0" dirty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formation </a:t>
            </a:r>
            <a:r>
              <a:rPr lang="fr-FR" sz="4000" b="1" kern="0" dirty="0" err="1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SdM</a:t>
            </a:r>
            <a:r>
              <a:rPr lang="fr-FR" sz="4000" b="1" kern="0" dirty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: plusieurs voies de candidature en L3</a:t>
            </a:r>
            <a:endParaRPr kumimoji="0" lang="fr-FR" sz="4000" b="1" i="0" u="none" strike="noStrike" kern="0" cap="none" spc="0" normalizeH="0" baseline="0" noProof="0" dirty="0">
              <a:ln>
                <a:solidFill>
                  <a:srgbClr val="808080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4907" y="4655041"/>
            <a:ext cx="88043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L3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SdM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+ 1A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du Diplôme de l’ENS de Lyon, en tant que </a:t>
            </a: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Normalien-étudiant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: sur dossier (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début avril à mi-mai 2024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) via portail 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CADENS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à l’ENS : </a:t>
            </a:r>
            <a:r>
              <a:rPr lang="fr-FR" sz="1500" i="1" dirty="0">
                <a:latin typeface="Calibri" panose="020F0502020204030204" pitchFamily="34" charset="0"/>
                <a:cs typeface="Calibri" panose="020F0502020204030204" pitchFamily="34" charset="0"/>
              </a:rPr>
              <a:t>environs 40% des places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1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L3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SdM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+ 1A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du Diplôme de l’ENS de Lyon, en tant que </a:t>
            </a: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Normalien-élève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sur concours (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20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concours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), inscriptions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du 1</a:t>
            </a:r>
            <a:r>
              <a:rPr lang="fr-FR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février au 15 mars 2024 </a:t>
            </a:r>
            <a:r>
              <a:rPr lang="fr-FR" sz="1500" i="1" dirty="0">
                <a:latin typeface="Calibri" panose="020F0502020204030204" pitchFamily="34" charset="0"/>
                <a:cs typeface="Calibri" panose="020F0502020204030204" pitchFamily="34" charset="0"/>
              </a:rPr>
              <a:t>: qq places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490" y="1740470"/>
            <a:ext cx="8229600" cy="439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Diplôme National (Licence)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489" y="3861050"/>
            <a:ext cx="8229600" cy="439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Diplôme National (Licence) + Diplôme d’établissement (de l’ENSL)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55" y="2431769"/>
            <a:ext cx="892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L3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SdM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en tant qu’</a:t>
            </a: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Etudiant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de Licence, parcours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SdM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commun UCBL/ENSL : 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sur dossier (dates à paraître) via portail 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e-candidat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de l’UCBL : </a:t>
            </a:r>
            <a:r>
              <a:rPr lang="fr-FR" sz="1500" i="1" dirty="0">
                <a:latin typeface="Calibri" panose="020F0502020204030204" pitchFamily="34" charset="0"/>
                <a:cs typeface="Calibri" panose="020F0502020204030204" pitchFamily="34" charset="0"/>
              </a:rPr>
              <a:t>environs 10% des places</a:t>
            </a:r>
          </a:p>
        </p:txBody>
      </p:sp>
    </p:spTree>
    <p:extLst>
      <p:ext uri="{BB962C8B-B14F-4D97-AF65-F5344CB8AC3E}">
        <p14:creationId xmlns:p14="http://schemas.microsoft.com/office/powerpoint/2010/main" val="18766950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 bwMode="auto">
          <a:xfrm>
            <a:off x="4283968" y="1022698"/>
            <a:ext cx="4577003" cy="1164033"/>
          </a:xfrm>
          <a:prstGeom prst="roundRect">
            <a:avLst/>
          </a:prstGeom>
          <a:solidFill>
            <a:schemeClr val="bg1">
              <a:lumMod val="40000"/>
              <a:lumOff val="60000"/>
              <a:alpha val="2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à coins arrondis 9"/>
          <p:cNvSpPr>
            <a:spLocks noChangeArrowheads="1"/>
          </p:cNvSpPr>
          <p:nvPr/>
        </p:nvSpPr>
        <p:spPr bwMode="auto">
          <a:xfrm>
            <a:off x="1923913" y="2906811"/>
            <a:ext cx="5674316" cy="3034818"/>
          </a:xfrm>
          <a:prstGeom prst="roundRect">
            <a:avLst>
              <a:gd name="adj" fmla="val 16667"/>
            </a:avLst>
          </a:prstGeom>
          <a:solidFill>
            <a:srgbClr val="FE9898">
              <a:alpha val="38000"/>
            </a:srgbClr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069208" y="3054309"/>
            <a:ext cx="63295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1800" b="1" kern="0" dirty="0">
                <a:solidFill>
                  <a:sysClr val="windowText" lastClr="000000"/>
                </a:solidFill>
              </a:rPr>
              <a:t>Concours gratuit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fr-FR" sz="1800" b="1" kern="0" dirty="0">
              <a:solidFill>
                <a:sysClr val="windowText" lastClr="000000"/>
              </a:solidFill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1800" b="1" kern="0" dirty="0">
                <a:solidFill>
                  <a:sysClr val="windowText" lastClr="000000"/>
                </a:solidFill>
              </a:rPr>
              <a:t>Ecrits</a:t>
            </a:r>
            <a:r>
              <a:rPr lang="fr-FR" sz="1800" kern="0" dirty="0">
                <a:solidFill>
                  <a:sysClr val="windowText" lastClr="000000"/>
                </a:solidFill>
              </a:rPr>
              <a:t> à Lyon ou Paris : </a:t>
            </a:r>
          </a:p>
          <a:p>
            <a:pPr marL="10287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fr-FR" sz="1800" kern="0" dirty="0">
                <a:solidFill>
                  <a:sysClr val="windowText" lastClr="000000"/>
                </a:solidFill>
              </a:rPr>
              <a:t>2 matières scientifiques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sz="1800" kern="0" dirty="0">
                <a:solidFill>
                  <a:sysClr val="windowText" lastClr="000000"/>
                </a:solidFill>
              </a:rPr>
              <a:t>		    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1800" b="1" kern="0" dirty="0">
                <a:solidFill>
                  <a:sysClr val="windowText" lastClr="000000"/>
                </a:solidFill>
              </a:rPr>
              <a:t>Oraux </a:t>
            </a:r>
            <a:r>
              <a:rPr lang="fr-FR" sz="1800" kern="0" dirty="0">
                <a:solidFill>
                  <a:sysClr val="windowText" lastClr="000000"/>
                </a:solidFill>
              </a:rPr>
              <a:t> à Lyon : </a:t>
            </a:r>
          </a:p>
          <a:p>
            <a:pPr marL="10287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fr-FR" sz="1800" kern="0" dirty="0">
                <a:solidFill>
                  <a:sysClr val="windowText" lastClr="000000"/>
                </a:solidFill>
              </a:rPr>
              <a:t>2 épreuves scientifiques	</a:t>
            </a:r>
          </a:p>
          <a:p>
            <a:pPr marL="10287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fr-FR" sz="1800" kern="0" dirty="0">
                <a:solidFill>
                  <a:sysClr val="windowText" lastClr="000000"/>
                </a:solidFill>
              </a:rPr>
              <a:t>1 épreuve de langue</a:t>
            </a:r>
          </a:p>
          <a:p>
            <a:pPr marL="10287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fr-FR" sz="1800" kern="0" dirty="0">
                <a:solidFill>
                  <a:sysClr val="windowText" lastClr="000000"/>
                </a:solidFill>
              </a:rPr>
              <a:t>1 épreuve de projet personnel expérimental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448052" y="1106611"/>
            <a:ext cx="4695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u="sng" kern="0" dirty="0">
                <a:solidFill>
                  <a:sysClr val="windowText" lastClr="000000"/>
                </a:solidFill>
              </a:rPr>
              <a:t>Pour qui ?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1800" kern="0" dirty="0">
                <a:solidFill>
                  <a:sysClr val="windowText" lastClr="000000"/>
                </a:solidFill>
              </a:rPr>
              <a:t>Etudiants en fin de </a:t>
            </a:r>
            <a:r>
              <a:rPr lang="fr-FR" sz="1800" b="1" kern="0" dirty="0">
                <a:solidFill>
                  <a:sysClr val="windowText" lastClr="000000"/>
                </a:solidFill>
              </a:rPr>
              <a:t>2</a:t>
            </a:r>
            <a:r>
              <a:rPr lang="fr-FR" sz="1800" b="1" kern="0" baseline="30000" dirty="0">
                <a:solidFill>
                  <a:sysClr val="windowText" lastClr="000000"/>
                </a:solidFill>
              </a:rPr>
              <a:t>ème</a:t>
            </a:r>
            <a:r>
              <a:rPr lang="fr-FR" sz="1800" b="1" kern="0" dirty="0">
                <a:solidFill>
                  <a:sysClr val="windowText" lastClr="000000"/>
                </a:solidFill>
              </a:rPr>
              <a:t> année de </a:t>
            </a:r>
            <a:r>
              <a:rPr lang="fr-FR" b="1" kern="0" dirty="0">
                <a:solidFill>
                  <a:sysClr val="windowText" lastClr="000000"/>
                </a:solidFill>
              </a:rPr>
              <a:t>L</a:t>
            </a:r>
            <a:r>
              <a:rPr lang="fr-FR" sz="1800" b="1" kern="0" dirty="0">
                <a:solidFill>
                  <a:sysClr val="windowText" lastClr="000000"/>
                </a:solidFill>
              </a:rPr>
              <a:t>icence</a:t>
            </a:r>
            <a:endParaRPr lang="fr-FR" sz="1800" kern="0" dirty="0">
              <a:solidFill>
                <a:sysClr val="windowText" lastClr="000000"/>
              </a:solidFill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1800" b="1" kern="0" dirty="0">
                <a:solidFill>
                  <a:sysClr val="windowText" lastClr="000000"/>
                </a:solidFill>
              </a:rPr>
              <a:t>Passionnés</a:t>
            </a:r>
            <a:r>
              <a:rPr lang="fr-FR" sz="1800" kern="0" dirty="0">
                <a:solidFill>
                  <a:sysClr val="windowText" lastClr="000000"/>
                </a:solidFill>
              </a:rPr>
              <a:t> par les sciences.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9" y="1220883"/>
            <a:ext cx="2973330" cy="1790704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6916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solidFill>
                    <a:srgbClr val="808080"/>
                  </a:solidFill>
                </a:ln>
                <a:solidFill>
                  <a:srgbClr val="00009A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Comment entrer sur Concours </a:t>
            </a:r>
          </a:p>
        </p:txBody>
      </p:sp>
      <p:sp>
        <p:nvSpPr>
          <p:cNvPr id="11" name="Flèche vers le bas 8"/>
          <p:cNvSpPr>
            <a:spLocks noChangeArrowheads="1"/>
          </p:cNvSpPr>
          <p:nvPr/>
        </p:nvSpPr>
        <p:spPr bwMode="auto">
          <a:xfrm>
            <a:off x="2685753" y="2186731"/>
            <a:ext cx="287338" cy="541338"/>
          </a:xfrm>
          <a:prstGeom prst="downArrow">
            <a:avLst>
              <a:gd name="adj1" fmla="val 50000"/>
              <a:gd name="adj2" fmla="val 50170"/>
            </a:avLst>
          </a:prstGeom>
          <a:solidFill>
            <a:srgbClr val="3B73C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Flèche vers le bas 8"/>
          <p:cNvSpPr>
            <a:spLocks noChangeArrowheads="1"/>
          </p:cNvSpPr>
          <p:nvPr/>
        </p:nvSpPr>
        <p:spPr bwMode="auto">
          <a:xfrm rot="16200000">
            <a:off x="3762896" y="1311946"/>
            <a:ext cx="287338" cy="541338"/>
          </a:xfrm>
          <a:prstGeom prst="downArrow">
            <a:avLst>
              <a:gd name="adj1" fmla="val 50000"/>
              <a:gd name="adj2" fmla="val 50170"/>
            </a:avLst>
          </a:prstGeom>
          <a:solidFill>
            <a:srgbClr val="3B73C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0"/>
          <p:cNvCxnSpPr>
            <a:cxnSpLocks noChangeShapeType="1"/>
          </p:cNvCxnSpPr>
          <p:nvPr/>
        </p:nvCxnSpPr>
        <p:spPr bwMode="auto">
          <a:xfrm>
            <a:off x="3626393" y="1502254"/>
            <a:ext cx="0" cy="1728192"/>
          </a:xfrm>
          <a:prstGeom prst="line">
            <a:avLst/>
          </a:prstGeom>
          <a:noFill/>
          <a:ln w="38100" algn="ctr">
            <a:solidFill>
              <a:srgbClr val="95373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ZoneTexte 16"/>
          <p:cNvSpPr txBox="1"/>
          <p:nvPr/>
        </p:nvSpPr>
        <p:spPr>
          <a:xfrm>
            <a:off x="2980280" y="942189"/>
            <a:ext cx="1292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2000" b="1" kern="0" dirty="0">
                <a:solidFill>
                  <a:srgbClr val="C00000"/>
                </a:solidFill>
              </a:rPr>
              <a:t>Admission</a:t>
            </a:r>
          </a:p>
        </p:txBody>
      </p:sp>
      <p:sp>
        <p:nvSpPr>
          <p:cNvPr id="19" name="Rectangle à coins arrondis 9"/>
          <p:cNvSpPr>
            <a:spLocks noChangeArrowheads="1"/>
          </p:cNvSpPr>
          <p:nvPr/>
        </p:nvSpPr>
        <p:spPr bwMode="auto">
          <a:xfrm>
            <a:off x="2627785" y="3534477"/>
            <a:ext cx="5157844" cy="1146381"/>
          </a:xfrm>
          <a:prstGeom prst="roundRect">
            <a:avLst>
              <a:gd name="adj" fmla="val 16667"/>
            </a:avLst>
          </a:prstGeom>
          <a:solidFill>
            <a:srgbClr val="FE9898">
              <a:alpha val="38000"/>
            </a:srgb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47523" y="3584159"/>
            <a:ext cx="495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800" b="1" dirty="0">
                <a:latin typeface="Calibri" pitchFamily="34" charset="0"/>
                <a:cs typeface="Calibri" pitchFamily="34" charset="0"/>
              </a:rPr>
              <a:t>Engagement décennal.</a:t>
            </a:r>
          </a:p>
          <a:p>
            <a:pPr marL="342900" indent="-342900"/>
            <a:endParaRPr lang="fr-FR" sz="18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latin typeface="Calibri" pitchFamily="34" charset="0"/>
                <a:cs typeface="Calibri" pitchFamily="34" charset="0"/>
              </a:rPr>
              <a:t>Statut identique à celui du 1</a:t>
            </a:r>
            <a:r>
              <a:rPr lang="fr-FR" sz="1800" baseline="30000" dirty="0">
                <a:latin typeface="Calibri" pitchFamily="34" charset="0"/>
                <a:cs typeface="Calibri" pitchFamily="34" charset="0"/>
              </a:rPr>
              <a:t>er</a:t>
            </a:r>
            <a:r>
              <a:rPr lang="fr-FR" sz="1800" dirty="0">
                <a:latin typeface="Calibri" pitchFamily="34" charset="0"/>
                <a:cs typeface="Calibri" pitchFamily="34" charset="0"/>
              </a:rPr>
              <a:t> concours (prépa).</a:t>
            </a:r>
          </a:p>
        </p:txBody>
      </p:sp>
      <p:sp>
        <p:nvSpPr>
          <p:cNvPr id="20" name="Flèche vers le bas 8"/>
          <p:cNvSpPr>
            <a:spLocks noChangeArrowheads="1"/>
          </p:cNvSpPr>
          <p:nvPr/>
        </p:nvSpPr>
        <p:spPr bwMode="auto">
          <a:xfrm>
            <a:off x="4554984" y="2763400"/>
            <a:ext cx="287338" cy="541338"/>
          </a:xfrm>
          <a:prstGeom prst="downArrow">
            <a:avLst>
              <a:gd name="adj1" fmla="val 50000"/>
              <a:gd name="adj2" fmla="val 50170"/>
            </a:avLst>
          </a:prstGeom>
          <a:solidFill>
            <a:srgbClr val="3B73C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9" y="1560515"/>
            <a:ext cx="4797562" cy="17907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5161" y="5816092"/>
            <a:ext cx="905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Candidatures pour le concours 2024 ouvertes jusqu’au 15 Mars 2024 à 17h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322" y="6280397"/>
            <a:ext cx="8782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http://www.ens-lyon.fr/formation/admission/procedures-dadmission/second-concours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6916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solidFill>
                    <a:srgbClr val="808080"/>
                  </a:solidFill>
                </a:ln>
                <a:solidFill>
                  <a:srgbClr val="00009A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Comment entrer sur Concours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384039" y="-21065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solidFill>
                    <a:srgbClr val="808080"/>
                  </a:solidFill>
                </a:ln>
                <a:solidFill>
                  <a:srgbClr val="00009A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Comment entrer </a:t>
            </a:r>
            <a:r>
              <a:rPr lang="fr-FR" sz="4000" b="1" kern="0" dirty="0">
                <a:ln>
                  <a:solidFill>
                    <a:srgbClr val="808080"/>
                  </a:solidFill>
                </a:ln>
                <a:solidFill>
                  <a:srgbClr val="00009A"/>
                </a:solidFill>
                <a:latin typeface="Calibri" pitchFamily="34" charset="0"/>
                <a:cs typeface="Calibri" pitchFamily="34" charset="0"/>
              </a:rPr>
              <a:t>sur dossier</a:t>
            </a:r>
            <a:endParaRPr kumimoji="0" lang="fr-FR" sz="4000" b="1" i="0" u="none" strike="noStrike" kern="0" cap="none" spc="0" normalizeH="0" baseline="0" noProof="0" dirty="0">
              <a:ln>
                <a:solidFill>
                  <a:srgbClr val="808080"/>
                </a:solidFill>
              </a:ln>
              <a:solidFill>
                <a:srgbClr val="00009A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8023" y="3469884"/>
            <a:ext cx="9144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u="sng" kern="0" dirty="0">
                <a:solidFill>
                  <a:sysClr val="windowText" lastClr="000000"/>
                </a:solidFill>
              </a:rPr>
              <a:t>Candidature en ligne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b="1" kern="0" dirty="0">
                <a:solidFill>
                  <a:sysClr val="windowText" lastClr="000000"/>
                </a:solidFill>
              </a:rPr>
              <a:t>Via portail ‘</a:t>
            </a:r>
            <a:r>
              <a:rPr lang="fr-FR" sz="2000" b="1" kern="0" dirty="0" err="1">
                <a:solidFill>
                  <a:sysClr val="windowText" lastClr="000000"/>
                </a:solidFill>
              </a:rPr>
              <a:t>eCandidat</a:t>
            </a:r>
            <a:r>
              <a:rPr lang="fr-FR" sz="2000" b="1" kern="0" dirty="0">
                <a:solidFill>
                  <a:sysClr val="windowText" lastClr="000000"/>
                </a:solidFill>
              </a:rPr>
              <a:t>’ UCBL </a:t>
            </a:r>
            <a:r>
              <a:rPr lang="fr-FR" sz="2000" kern="0" dirty="0">
                <a:solidFill>
                  <a:sysClr val="windowText" lastClr="000000"/>
                </a:solidFill>
              </a:rPr>
              <a:t>(admission en L3 </a:t>
            </a:r>
            <a:r>
              <a:rPr lang="fr-FR" sz="2000" kern="0" dirty="0" err="1">
                <a:solidFill>
                  <a:sysClr val="windowText" lastClr="000000"/>
                </a:solidFill>
              </a:rPr>
              <a:t>SdM</a:t>
            </a:r>
            <a:r>
              <a:rPr lang="fr-FR" sz="2000" kern="0" dirty="0">
                <a:solidFill>
                  <a:sysClr val="windowText" lastClr="000000"/>
                </a:solidFill>
              </a:rPr>
              <a:t>), candidatures </a:t>
            </a:r>
            <a:r>
              <a:rPr lang="fr-FR" sz="2000" kern="0" dirty="0"/>
              <a:t>via</a:t>
            </a:r>
          </a:p>
          <a:p>
            <a:pPr>
              <a:defRPr/>
            </a:pPr>
            <a:r>
              <a:rPr lang="fr-FR" sz="2000" dirty="0">
                <a:solidFill>
                  <a:srgbClr val="FF0000"/>
                </a:solidFill>
              </a:rPr>
              <a:t>	https://ecandidat.univ-lyon1.fr </a:t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dirty="0"/>
              <a:t>-     dates à paraître (</a:t>
            </a:r>
            <a:r>
              <a:rPr lang="fr-FR" sz="2000" i="1" dirty="0"/>
              <a:t>en 2023 c’était mai-juin</a:t>
            </a:r>
            <a:r>
              <a:rPr lang="fr-FR" sz="2000" dirty="0"/>
              <a:t>)</a:t>
            </a:r>
            <a:endParaRPr lang="fr-FR" sz="20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fr-FR" sz="2000" dirty="0"/>
              <a:t>pour postuler en licence il ne faut pas aller dans l'onglet "département de physique", mais dans celui </a:t>
            </a:r>
            <a:r>
              <a:rPr lang="fr-FR" sz="2000" b="1" dirty="0">
                <a:solidFill>
                  <a:srgbClr val="FF0000"/>
                </a:solidFill>
              </a:rPr>
              <a:t>« Licence Sciences et Technologie Santé » (STS) :</a:t>
            </a:r>
            <a:br>
              <a:rPr lang="fr-FR" sz="2000" b="1" dirty="0">
                <a:solidFill>
                  <a:srgbClr val="FF0000"/>
                </a:solidFill>
              </a:rPr>
            </a:br>
            <a:r>
              <a:rPr lang="fr-FR" sz="2000" b="1" dirty="0">
                <a:solidFill>
                  <a:srgbClr val="FF0000"/>
                </a:solidFill>
              </a:rPr>
              <a:t>Licence de Physique, parcours </a:t>
            </a:r>
            <a:r>
              <a:rPr lang="fr-FR" sz="2000" b="1" dirty="0" err="1">
                <a:solidFill>
                  <a:srgbClr val="FF0000"/>
                </a:solidFill>
              </a:rPr>
              <a:t>SdM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i="1" dirty="0"/>
              <a:t>ou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Licence de Chimie, parcours </a:t>
            </a:r>
            <a:r>
              <a:rPr lang="fr-FR" sz="2000" b="1" dirty="0" err="1">
                <a:solidFill>
                  <a:srgbClr val="FF0000"/>
                </a:solidFill>
              </a:rPr>
              <a:t>SdM</a:t>
            </a:r>
            <a:r>
              <a:rPr lang="fr-FR" sz="2000" b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endParaRPr lang="fr-FR" sz="2000" b="1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FR" b="1" kern="0" dirty="0">
                <a:solidFill>
                  <a:sysClr val="windowText" lastClr="000000"/>
                </a:solidFill>
              </a:rPr>
              <a:t>Via portail CADENS ENS Lyon </a:t>
            </a:r>
            <a:r>
              <a:rPr lang="fr-FR" kern="0" dirty="0">
                <a:solidFill>
                  <a:sysClr val="windowText" lastClr="000000"/>
                </a:solidFill>
              </a:rPr>
              <a:t>(admission en 1A du Diplôme de l’ENS + L3 </a:t>
            </a:r>
            <a:r>
              <a:rPr lang="fr-FR" kern="0" dirty="0" err="1">
                <a:solidFill>
                  <a:sysClr val="windowText" lastClr="000000"/>
                </a:solidFill>
              </a:rPr>
              <a:t>SdM</a:t>
            </a:r>
            <a:r>
              <a:rPr lang="fr-FR" kern="0" dirty="0">
                <a:solidFill>
                  <a:sysClr val="windowText" lastClr="000000"/>
                </a:solidFill>
              </a:rPr>
              <a:t>), </a:t>
            </a:r>
            <a:br>
              <a:rPr lang="fr-FR" kern="0" dirty="0">
                <a:solidFill>
                  <a:sysClr val="windowText" lastClr="000000"/>
                </a:solidFill>
              </a:rPr>
            </a:br>
            <a:r>
              <a:rPr lang="fr-FR" kern="0" dirty="0">
                <a:solidFill>
                  <a:sysClr val="windowText" lastClr="000000"/>
                </a:solidFill>
              </a:rPr>
              <a:t>candidatures de début Avril à mi-mai 2024, voir: </a:t>
            </a:r>
          </a:p>
          <a:p>
            <a:pPr lvl="0">
              <a:defRPr/>
            </a:pPr>
            <a:r>
              <a:rPr lang="fr-FR" sz="2000" b="1" kern="0" dirty="0">
                <a:solidFill>
                  <a:srgbClr val="FF0000"/>
                </a:solidFill>
              </a:rPr>
              <a:t>	</a:t>
            </a:r>
            <a:r>
              <a:rPr lang="fr-FR" kern="0" dirty="0">
                <a:solidFill>
                  <a:srgbClr val="FF0000"/>
                </a:solidFill>
              </a:rPr>
              <a:t>http://www.ens-lyon.fr/MasterSDM/fr/admissions/licence-3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2000" kern="0" dirty="0">
              <a:solidFill>
                <a:srgbClr val="FF0000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2000" b="1" kern="0" dirty="0">
              <a:solidFill>
                <a:srgbClr val="FF0000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à coins arrondis 9"/>
          <p:cNvSpPr>
            <a:spLocks noChangeArrowheads="1"/>
          </p:cNvSpPr>
          <p:nvPr/>
        </p:nvSpPr>
        <p:spPr bwMode="auto">
          <a:xfrm>
            <a:off x="4064724" y="1938355"/>
            <a:ext cx="4677194" cy="1506360"/>
          </a:xfrm>
          <a:prstGeom prst="roundRect">
            <a:avLst>
              <a:gd name="adj" fmla="val 16667"/>
            </a:avLst>
          </a:prstGeom>
          <a:solidFill>
            <a:srgbClr val="FE9898">
              <a:alpha val="38000"/>
            </a:srgb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19837" y="2113146"/>
            <a:ext cx="460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Sélection sur les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résultats des</a:t>
            </a:r>
            <a:r>
              <a:rPr kumimoji="0" lang="fr-FR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2 premières années de Licence.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Pas d’entretien oral</a:t>
            </a:r>
          </a:p>
        </p:txBody>
      </p:sp>
      <p:sp>
        <p:nvSpPr>
          <p:cNvPr id="21" name="Flèche vers le bas 8"/>
          <p:cNvSpPr>
            <a:spLocks noChangeArrowheads="1"/>
          </p:cNvSpPr>
          <p:nvPr/>
        </p:nvSpPr>
        <p:spPr bwMode="auto">
          <a:xfrm rot="16200000">
            <a:off x="3570790" y="2880542"/>
            <a:ext cx="287338" cy="541338"/>
          </a:xfrm>
          <a:prstGeom prst="downArrow">
            <a:avLst>
              <a:gd name="adj1" fmla="val 50000"/>
              <a:gd name="adj2" fmla="val 50170"/>
            </a:avLst>
          </a:prstGeom>
          <a:solidFill>
            <a:srgbClr val="3B73C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9" y="682655"/>
            <a:ext cx="4797562" cy="27310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0944" y="643564"/>
            <a:ext cx="3398808" cy="1073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048830" y="2048162"/>
            <a:ext cx="1292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2000" b="1" kern="0" dirty="0">
                <a:solidFill>
                  <a:srgbClr val="C00000"/>
                </a:solidFill>
              </a:rPr>
              <a:t>Admission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9144000" cy="146304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Pour rejoindre notre </a:t>
            </a:r>
            <a:r>
              <a:rPr lang="fr-FR" sz="4000" b="1" kern="0" dirty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formation </a:t>
            </a:r>
            <a:r>
              <a:rPr lang="fr-FR" sz="4000" b="1" kern="0" dirty="0" err="1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SdM</a:t>
            </a:r>
            <a:r>
              <a:rPr lang="fr-FR" sz="4000" b="1" kern="0" dirty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: plusieurs voies de candidature en M1</a:t>
            </a:r>
            <a:endParaRPr kumimoji="0" lang="fr-FR" sz="4000" b="1" i="0" u="none" strike="noStrike" kern="0" cap="none" spc="0" normalizeH="0" baseline="0" noProof="0" dirty="0">
              <a:ln>
                <a:solidFill>
                  <a:srgbClr val="808080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3709" y="5344895"/>
            <a:ext cx="88043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M1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SdM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+ 2A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du Diplôme de l’ENS de Lyon, en tant que </a:t>
            </a: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Normalien-étudiant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: sur dossier (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début Avril à mi-mai 2024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) via portail 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CADENS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à l’ENS 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possibilité très limitée, car accès préférentiel en 1A</a:t>
            </a:r>
            <a:endParaRPr lang="fr-FR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490" y="1895744"/>
            <a:ext cx="8229600" cy="439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Diplôme National (Master)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490" y="4730256"/>
            <a:ext cx="8229600" cy="439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Diplôme National (Master) + Diplôme d’établissement (de l’ENSL)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00" y="2709507"/>
            <a:ext cx="9046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M1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SdM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en tant qu’</a:t>
            </a: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Etudiant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de Master: sur dossier (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26 Février – 24 Mars 2024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) via portail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MonMaster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à l’UCBL : </a:t>
            </a:r>
            <a:r>
              <a:rPr lang="fr-FR" sz="15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environs 10% des places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4246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9144000" cy="99781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err="1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SdM</a:t>
            </a:r>
            <a:r>
              <a:rPr kumimoji="0" lang="fr-FR" sz="4000" b="1" i="0" u="none" strike="noStrike" kern="0" cap="none" spc="0" normalizeH="0" baseline="0" noProof="0" dirty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: Comment y entrer au niveau M1 ?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40972" y="1396127"/>
            <a:ext cx="7001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3200" b="1" kern="0" dirty="0">
                <a:solidFill>
                  <a:srgbClr val="C00000"/>
                </a:solidFill>
              </a:rPr>
              <a:t>Admission sur dossier uniquement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9798" y="4084593"/>
            <a:ext cx="873922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1" u="sng" kern="0" dirty="0">
                <a:solidFill>
                  <a:sysClr val="windowText" lastClr="000000"/>
                </a:solidFill>
              </a:rPr>
              <a:t>Candidature en ligne: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1" u="sng" kern="0" dirty="0">
              <a:solidFill>
                <a:sysClr val="windowText" lastClr="000000"/>
              </a:solidFill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b="1" kern="0" dirty="0">
                <a:solidFill>
                  <a:sysClr val="windowText" lastClr="000000"/>
                </a:solidFill>
              </a:rPr>
              <a:t>Via portail ‘Mon Master’ UCBL </a:t>
            </a:r>
            <a:r>
              <a:rPr lang="fr-FR" kern="0" dirty="0">
                <a:solidFill>
                  <a:sysClr val="windowText" lastClr="000000"/>
                </a:solidFill>
              </a:rPr>
              <a:t>(admission en M1 </a:t>
            </a:r>
            <a:r>
              <a:rPr lang="fr-FR" kern="0" dirty="0" err="1">
                <a:solidFill>
                  <a:sysClr val="windowText" lastClr="000000"/>
                </a:solidFill>
              </a:rPr>
              <a:t>SdM</a:t>
            </a:r>
            <a:r>
              <a:rPr lang="fr-FR" kern="0" dirty="0">
                <a:solidFill>
                  <a:sysClr val="windowText" lastClr="000000"/>
                </a:solidFill>
              </a:rPr>
              <a:t>), </a:t>
            </a:r>
            <a:br>
              <a:rPr lang="fr-FR" kern="0" dirty="0">
                <a:solidFill>
                  <a:sysClr val="windowText" lastClr="000000"/>
                </a:solidFill>
              </a:rPr>
            </a:br>
            <a:r>
              <a:rPr lang="fr-FR" kern="0" dirty="0">
                <a:solidFill>
                  <a:sysClr val="windowText" lastClr="000000"/>
                </a:solidFill>
              </a:rPr>
              <a:t>candidatures du </a:t>
            </a:r>
            <a:r>
              <a:rPr lang="fr-FR" b="1" kern="0" dirty="0">
                <a:solidFill>
                  <a:sysClr val="windowText" lastClr="000000"/>
                </a:solidFill>
              </a:rPr>
              <a:t>26 Février au 24 Mars 2024</a:t>
            </a:r>
            <a:r>
              <a:rPr lang="fr-FR" kern="0" dirty="0">
                <a:solidFill>
                  <a:sysClr val="windowText" lastClr="000000"/>
                </a:solidFill>
              </a:rPr>
              <a:t>, voir:</a:t>
            </a:r>
          </a:p>
          <a:p>
            <a:pPr>
              <a:defRPr/>
            </a:pPr>
            <a:r>
              <a:rPr lang="fr-FR" b="1" kern="0" dirty="0">
                <a:solidFill>
                  <a:srgbClr val="FF0000"/>
                </a:solidFill>
              </a:rPr>
              <a:t>	https://www.monmaster.gouv.fr/candidater-1</a:t>
            </a:r>
          </a:p>
          <a:p>
            <a:pPr>
              <a:defRPr/>
            </a:pPr>
            <a:endParaRPr lang="fr-FR" sz="1800" b="1" kern="0" dirty="0">
              <a:solidFill>
                <a:srgbClr val="FF0000"/>
              </a:solidFill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b="1" kern="0" dirty="0">
                <a:solidFill>
                  <a:sysClr val="windowText" lastClr="000000"/>
                </a:solidFill>
              </a:rPr>
              <a:t>Via portail ENS Lyon </a:t>
            </a:r>
            <a:r>
              <a:rPr lang="fr-FR" kern="0" dirty="0">
                <a:solidFill>
                  <a:sysClr val="windowText" lastClr="000000"/>
                </a:solidFill>
              </a:rPr>
              <a:t>(</a:t>
            </a:r>
            <a:r>
              <a:rPr lang="fr-FR" i="1" kern="0" dirty="0">
                <a:solidFill>
                  <a:sysClr val="windowText" lastClr="000000"/>
                </a:solidFill>
              </a:rPr>
              <a:t>admission en 2A du Diplôme de l’ENS + M1 </a:t>
            </a:r>
            <a:r>
              <a:rPr lang="fr-FR" i="1" kern="0" dirty="0" err="1">
                <a:solidFill>
                  <a:sysClr val="windowText" lastClr="000000"/>
                </a:solidFill>
              </a:rPr>
              <a:t>SdM</a:t>
            </a:r>
            <a:r>
              <a:rPr lang="fr-FR" kern="0" dirty="0">
                <a:solidFill>
                  <a:sysClr val="windowText" lastClr="000000"/>
                </a:solidFill>
              </a:rPr>
              <a:t>), candidatures </a:t>
            </a:r>
            <a:r>
              <a:rPr lang="fr-FR" kern="0">
                <a:solidFill>
                  <a:sysClr val="windowText" lastClr="000000"/>
                </a:solidFill>
              </a:rPr>
              <a:t>de </a:t>
            </a:r>
            <a:r>
              <a:rPr lang="fr-FR" b="1" kern="0">
                <a:solidFill>
                  <a:sysClr val="windowText" lastClr="000000"/>
                </a:solidFill>
              </a:rPr>
              <a:t>début </a:t>
            </a:r>
            <a:r>
              <a:rPr lang="fr-FR" b="1" kern="0" dirty="0">
                <a:solidFill>
                  <a:sysClr val="windowText" lastClr="000000"/>
                </a:solidFill>
              </a:rPr>
              <a:t>Avril à mi-mai 2024</a:t>
            </a:r>
            <a:r>
              <a:rPr lang="fr-FR" sz="1800" kern="0" dirty="0">
                <a:solidFill>
                  <a:sysClr val="windowText" lastClr="000000"/>
                </a:solidFill>
              </a:rPr>
              <a:t>, voir: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2000" b="1" kern="0" dirty="0">
                <a:solidFill>
                  <a:srgbClr val="FF0000"/>
                </a:solidFill>
              </a:rPr>
              <a:t>	</a:t>
            </a:r>
            <a:r>
              <a:rPr lang="fr-FR" sz="1700" b="1" kern="0" dirty="0">
                <a:solidFill>
                  <a:srgbClr val="FF0000"/>
                </a:solidFill>
              </a:rPr>
              <a:t>http://www.ens-lyon.fr/MasterSDM/fr/admissions/master-1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2000" b="1" kern="0" dirty="0">
              <a:solidFill>
                <a:srgbClr val="FF0000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à coins arrondis 9"/>
          <p:cNvSpPr>
            <a:spLocks noChangeArrowheads="1"/>
          </p:cNvSpPr>
          <p:nvPr/>
        </p:nvSpPr>
        <p:spPr bwMode="auto">
          <a:xfrm>
            <a:off x="4143278" y="2379213"/>
            <a:ext cx="4677194" cy="1501119"/>
          </a:xfrm>
          <a:prstGeom prst="roundRect">
            <a:avLst>
              <a:gd name="adj" fmla="val 16667"/>
            </a:avLst>
          </a:prstGeom>
          <a:solidFill>
            <a:srgbClr val="FE9898">
              <a:alpha val="38000"/>
            </a:srgb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98391" y="2554072"/>
            <a:ext cx="460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Sélection sur les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résultats des</a:t>
            </a:r>
            <a:r>
              <a:rPr kumimoji="0" lang="fr-FR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3 années de Licence.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Pas d’entretien oral</a:t>
            </a:r>
          </a:p>
        </p:txBody>
      </p:sp>
      <p:sp>
        <p:nvSpPr>
          <p:cNvPr id="22" name="Flèche vers le bas 8"/>
          <p:cNvSpPr>
            <a:spLocks noChangeArrowheads="1"/>
          </p:cNvSpPr>
          <p:nvPr/>
        </p:nvSpPr>
        <p:spPr bwMode="auto">
          <a:xfrm rot="16200000">
            <a:off x="3661927" y="2950627"/>
            <a:ext cx="287338" cy="541338"/>
          </a:xfrm>
          <a:prstGeom prst="downArrow">
            <a:avLst>
              <a:gd name="adj1" fmla="val 50000"/>
              <a:gd name="adj2" fmla="val 50170"/>
            </a:avLst>
          </a:prstGeom>
          <a:solidFill>
            <a:srgbClr val="3B73C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 t="51437" r="-1"/>
          <a:stretch/>
        </p:blipFill>
        <p:spPr>
          <a:xfrm>
            <a:off x="2194559" y="2236199"/>
            <a:ext cx="2987041" cy="132626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6" t="31651" r="75901" b="32475"/>
          <a:stretch/>
        </p:blipFill>
        <p:spPr>
          <a:xfrm>
            <a:off x="306129" y="2615022"/>
            <a:ext cx="1227908" cy="979714"/>
          </a:xfrm>
          <a:prstGeom prst="rect">
            <a:avLst/>
          </a:prstGeom>
        </p:spPr>
      </p:pic>
      <p:cxnSp>
        <p:nvCxnSpPr>
          <p:cNvPr id="3" name="Connecteur droit 2"/>
          <p:cNvCxnSpPr>
            <a:stCxn id="24" idx="3"/>
          </p:cNvCxnSpPr>
          <p:nvPr/>
        </p:nvCxnSpPr>
        <p:spPr>
          <a:xfrm>
            <a:off x="1534037" y="3104879"/>
            <a:ext cx="660522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à coins arrondis 1"/>
          <p:cNvSpPr/>
          <p:nvPr/>
        </p:nvSpPr>
        <p:spPr>
          <a:xfrm>
            <a:off x="159798" y="4615132"/>
            <a:ext cx="8739228" cy="10698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400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9144000" cy="146304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Pour rejoindre notre </a:t>
            </a:r>
            <a:r>
              <a:rPr lang="fr-FR" sz="4000" b="1" kern="0" dirty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formation </a:t>
            </a:r>
            <a:r>
              <a:rPr lang="fr-FR" sz="4000" b="1" kern="0" dirty="0" err="1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SdM</a:t>
            </a:r>
            <a:r>
              <a:rPr lang="fr-FR" sz="4000" b="1" kern="0" dirty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4000" b="1" kern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lvl="0" algn="ctr" eaLnBrk="1" hangingPunct="1">
              <a:defRPr/>
            </a:pPr>
            <a:r>
              <a:rPr lang="fr-FR" sz="4000" b="1" kern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une voie </a:t>
            </a:r>
            <a:r>
              <a:rPr lang="fr-FR" sz="4000" b="1" kern="0" dirty="0">
                <a:ln>
                  <a:solidFill>
                    <a:srgbClr val="808080"/>
                  </a:solidFill>
                </a:ln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de candidature en M2</a:t>
            </a:r>
            <a:endParaRPr kumimoji="0" lang="fr-FR" sz="4000" b="1" i="0" u="none" strike="noStrike" kern="0" cap="none" spc="0" normalizeH="0" baseline="0" noProof="0" dirty="0">
              <a:ln>
                <a:solidFill>
                  <a:srgbClr val="808080"/>
                </a:solidFill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490" y="1895744"/>
            <a:ext cx="8229600" cy="439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Diplôme National (Master)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00" y="2709507"/>
            <a:ext cx="9046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M2 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SdM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en tant qu’</a:t>
            </a:r>
            <a:r>
              <a:rPr lang="fr-F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Etudiant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de Master: sur dossier (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début Avril à mi-mai 2024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via portail 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CADENS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à l’ENS </a:t>
            </a:r>
            <a:endParaRPr lang="fr-FR" sz="20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816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50888" y="5278438"/>
            <a:ext cx="7786687" cy="1196975"/>
            <a:chOff x="560" y="3066"/>
            <a:chExt cx="4905" cy="754"/>
          </a:xfrm>
        </p:grpSpPr>
        <p:pic>
          <p:nvPicPr>
            <p:cNvPr id="1025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9" y="3066"/>
              <a:ext cx="69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3160"/>
              <a:ext cx="1225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7" y="3384"/>
              <a:ext cx="1044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7" y="3355"/>
              <a:ext cx="108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0" name="Text Box 10"/>
            <p:cNvSpPr txBox="1">
              <a:spLocks noChangeArrowheads="1"/>
            </p:cNvSpPr>
            <p:nvPr/>
          </p:nvSpPr>
          <p:spPr bwMode="auto">
            <a:xfrm>
              <a:off x="612" y="3157"/>
              <a:ext cx="19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>
                  <a:latin typeface="Calibri" pitchFamily="34" charset="0"/>
                  <a:ea typeface="ＭＳ Ｐゴシック" pitchFamily="34" charset="-128"/>
                </a:rPr>
                <a:t>Ecole Normale Supérieure de Lyon</a:t>
              </a:r>
            </a:p>
          </p:txBody>
        </p:sp>
        <p:sp>
          <p:nvSpPr>
            <p:cNvPr id="10261" name="Text Box 11"/>
            <p:cNvSpPr txBox="1">
              <a:spLocks noChangeArrowheads="1"/>
            </p:cNvSpPr>
            <p:nvPr/>
          </p:nvSpPr>
          <p:spPr bwMode="auto">
            <a:xfrm>
              <a:off x="1938" y="3646"/>
              <a:ext cx="8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>
                  <a:latin typeface="Calibri" pitchFamily="34" charset="0"/>
                  <a:ea typeface="ＭＳ Ｐゴシック" pitchFamily="34" charset="-128"/>
                </a:rPr>
                <a:t>Université Lyon 1</a:t>
              </a:r>
            </a:p>
          </p:txBody>
        </p:sp>
        <p:sp>
          <p:nvSpPr>
            <p:cNvPr id="10262" name="Rectangle 12"/>
            <p:cNvSpPr>
              <a:spLocks noChangeArrowheads="1"/>
            </p:cNvSpPr>
            <p:nvPr/>
          </p:nvSpPr>
          <p:spPr bwMode="auto">
            <a:xfrm>
              <a:off x="560" y="3112"/>
              <a:ext cx="2132" cy="6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orbel" pitchFamily="34" charset="0"/>
              </a:endParaRPr>
            </a:p>
          </p:txBody>
        </p:sp>
      </p:grpSp>
      <p:pic>
        <p:nvPicPr>
          <p:cNvPr id="1024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12700"/>
            <a:ext cx="55451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88938" y="1936750"/>
            <a:ext cx="5976937" cy="2179828"/>
          </a:xfrm>
          <a:prstGeom prst="rect">
            <a:avLst/>
          </a:prstGeom>
          <a:solidFill>
            <a:schemeClr val="bg1"/>
          </a:solidFill>
          <a:ln w="9525">
            <a:solidFill>
              <a:srgbClr val="00669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6699"/>
                </a:solidFill>
                <a:latin typeface="Calibri" charset="0"/>
              </a:rPr>
              <a:t>MASTER</a:t>
            </a:r>
          </a:p>
          <a:p>
            <a:pPr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fr-FR" sz="1700" b="1" dirty="0">
                <a:solidFill>
                  <a:srgbClr val="006699"/>
                </a:solidFill>
                <a:latin typeface="Calibri" charset="0"/>
              </a:rPr>
              <a:t>Domaine :</a:t>
            </a:r>
            <a:r>
              <a:rPr lang="fr-FR" sz="1700" b="1" dirty="0">
                <a:solidFill>
                  <a:srgbClr val="586D8E"/>
                </a:solidFill>
                <a:latin typeface="Calibri" charset="0"/>
              </a:rPr>
              <a:t> </a:t>
            </a:r>
            <a:r>
              <a:rPr lang="fr-FR" sz="1700" b="1" dirty="0">
                <a:solidFill>
                  <a:srgbClr val="000000"/>
                </a:solidFill>
                <a:latin typeface="Calibri" charset="0"/>
              </a:rPr>
              <a:t>Sciences Technologies Santé</a:t>
            </a:r>
          </a:p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fr-FR" sz="1700" b="1" dirty="0">
                <a:solidFill>
                  <a:srgbClr val="006699"/>
                </a:solidFill>
                <a:latin typeface="Calibri" charset="0"/>
              </a:rPr>
              <a:t>Mention :</a:t>
            </a:r>
            <a:r>
              <a:rPr lang="fr-FR" sz="1700" b="1" dirty="0">
                <a:solidFill>
                  <a:srgbClr val="586D8E"/>
                </a:solidFill>
                <a:latin typeface="Calibri" charset="0"/>
              </a:rPr>
              <a:t>  </a:t>
            </a:r>
            <a:r>
              <a:rPr lang="fr-FR" sz="3200" b="1" dirty="0">
                <a:solidFill>
                  <a:srgbClr val="000000"/>
                </a:solidFill>
                <a:latin typeface="Calibri" charset="0"/>
              </a:rPr>
              <a:t>Sciences de la Matière</a:t>
            </a:r>
          </a:p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5F5F5F"/>
                </a:solidFill>
                <a:latin typeface="Calibri" charset="0"/>
              </a:rPr>
              <a:t>		 </a:t>
            </a:r>
            <a:r>
              <a:rPr lang="fr-FR" sz="2400" b="1" i="1" dirty="0">
                <a:solidFill>
                  <a:srgbClr val="000000"/>
                </a:solidFill>
                <a:latin typeface="Calibri" charset="0"/>
              </a:rPr>
              <a:t>Physique &amp; Chimie</a:t>
            </a:r>
          </a:p>
          <a:p>
            <a:pPr fontAlgn="auto">
              <a:spcBef>
                <a:spcPct val="25000"/>
              </a:spcBef>
              <a:spcAft>
                <a:spcPts val="0"/>
              </a:spcAft>
              <a:defRPr/>
            </a:pPr>
            <a:r>
              <a:rPr lang="en-GB" sz="1600" i="1" dirty="0">
                <a:solidFill>
                  <a:srgbClr val="000000"/>
                </a:solidFill>
                <a:latin typeface="Calibri" charset="0"/>
                <a:cs typeface="Times New Roman" charset="0"/>
              </a:rPr>
              <a:t>Co-</a:t>
            </a:r>
            <a:r>
              <a:rPr lang="en-GB" sz="1600" i="1" dirty="0" err="1">
                <a:solidFill>
                  <a:srgbClr val="000000"/>
                </a:solidFill>
                <a:latin typeface="Calibri" charset="0"/>
                <a:cs typeface="Times New Roman" charset="0"/>
              </a:rPr>
              <a:t>habilité</a:t>
            </a:r>
            <a:r>
              <a:rPr lang="en-GB" sz="1600" i="1" dirty="0">
                <a:solidFill>
                  <a:srgbClr val="000000"/>
                </a:solidFill>
                <a:latin typeface="Calibri" charset="0"/>
                <a:cs typeface="Times New Roman" charset="0"/>
              </a:rPr>
              <a:t> ENS de LYON – </a:t>
            </a:r>
            <a:r>
              <a:rPr lang="en-GB" sz="1600" i="1" dirty="0" err="1">
                <a:solidFill>
                  <a:srgbClr val="000000"/>
                </a:solidFill>
                <a:latin typeface="Calibri" charset="0"/>
                <a:cs typeface="Times New Roman" charset="0"/>
              </a:rPr>
              <a:t>Université</a:t>
            </a:r>
            <a:r>
              <a:rPr lang="en-GB" sz="1600" i="1" dirty="0">
                <a:solidFill>
                  <a:srgbClr val="000000"/>
                </a:solidFill>
                <a:latin typeface="Calibri" charset="0"/>
                <a:cs typeface="Times New Roman" charset="0"/>
              </a:rPr>
              <a:t> Claude Bernard Lyon 1 (UCBL)</a:t>
            </a:r>
            <a:endParaRPr lang="fr-FR" sz="1600" i="1" dirty="0">
              <a:solidFill>
                <a:srgbClr val="000000"/>
              </a:solidFill>
              <a:latin typeface="Calibri" charset="0"/>
              <a:cs typeface="Times New Roman" charset="0"/>
            </a:endParaRPr>
          </a:p>
        </p:txBody>
      </p:sp>
      <p:sp>
        <p:nvSpPr>
          <p:cNvPr id="10245" name="Text Box 33"/>
          <p:cNvSpPr txBox="1">
            <a:spLocks noChangeArrowheads="1"/>
          </p:cNvSpPr>
          <p:nvPr/>
        </p:nvSpPr>
        <p:spPr bwMode="auto">
          <a:xfrm>
            <a:off x="6948488" y="906463"/>
            <a:ext cx="1728787" cy="6508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06699"/>
                </a:solidFill>
                <a:ea typeface="ＭＳ Ｐゴシック" pitchFamily="34" charset="-128"/>
              </a:rPr>
              <a:t> L3 Sciences de la Matière</a:t>
            </a:r>
          </a:p>
        </p:txBody>
      </p:sp>
      <p:sp>
        <p:nvSpPr>
          <p:cNvPr id="10246" name="Text Box 34"/>
          <p:cNvSpPr txBox="1">
            <a:spLocks noChangeArrowheads="1"/>
          </p:cNvSpPr>
          <p:nvPr/>
        </p:nvSpPr>
        <p:spPr bwMode="auto">
          <a:xfrm>
            <a:off x="6948488" y="2409825"/>
            <a:ext cx="1728787" cy="650875"/>
          </a:xfrm>
          <a:prstGeom prst="rect">
            <a:avLst/>
          </a:prstGeom>
          <a:solidFill>
            <a:srgbClr val="FF99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006699"/>
                </a:solidFill>
                <a:ea typeface="ＭＳ Ｐゴシック" pitchFamily="34" charset="-128"/>
              </a:rPr>
              <a:t>   M1</a:t>
            </a:r>
          </a:p>
        </p:txBody>
      </p:sp>
      <p:sp>
        <p:nvSpPr>
          <p:cNvPr id="10247" name="Text Box 35"/>
          <p:cNvSpPr txBox="1">
            <a:spLocks noChangeArrowheads="1"/>
          </p:cNvSpPr>
          <p:nvPr/>
        </p:nvSpPr>
        <p:spPr bwMode="auto">
          <a:xfrm>
            <a:off x="6948488" y="3344863"/>
            <a:ext cx="1728787" cy="650875"/>
          </a:xfrm>
          <a:prstGeom prst="rect">
            <a:avLst/>
          </a:prstGeom>
          <a:solidFill>
            <a:srgbClr val="FF99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>
                <a:solidFill>
                  <a:srgbClr val="006699"/>
                </a:solidFill>
                <a:ea typeface="ＭＳ Ｐゴシック" pitchFamily="34" charset="-128"/>
              </a:rPr>
              <a:t>   M2</a:t>
            </a:r>
          </a:p>
        </p:txBody>
      </p:sp>
      <p:sp>
        <p:nvSpPr>
          <p:cNvPr id="10248" name="Rectangle 36"/>
          <p:cNvSpPr>
            <a:spLocks noChangeArrowheads="1"/>
          </p:cNvSpPr>
          <p:nvPr/>
        </p:nvSpPr>
        <p:spPr bwMode="auto">
          <a:xfrm>
            <a:off x="6732588" y="1936750"/>
            <a:ext cx="2160587" cy="243840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6600"/>
              </a:solidFill>
              <a:latin typeface="Corbel" pitchFamily="34" charset="0"/>
            </a:endParaRPr>
          </a:p>
        </p:txBody>
      </p:sp>
      <p:sp>
        <p:nvSpPr>
          <p:cNvPr id="10249" name="Rectangle 37"/>
          <p:cNvSpPr>
            <a:spLocks noChangeArrowheads="1"/>
          </p:cNvSpPr>
          <p:nvPr/>
        </p:nvSpPr>
        <p:spPr bwMode="auto">
          <a:xfrm>
            <a:off x="6732588" y="4745038"/>
            <a:ext cx="2160587" cy="5048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orbel" pitchFamily="34" charset="0"/>
            </a:endParaRPr>
          </a:p>
        </p:txBody>
      </p:sp>
      <p:sp>
        <p:nvSpPr>
          <p:cNvPr id="10250" name="Text Box 38"/>
          <p:cNvSpPr txBox="1">
            <a:spLocks noChangeArrowheads="1"/>
          </p:cNvSpPr>
          <p:nvPr/>
        </p:nvSpPr>
        <p:spPr bwMode="auto">
          <a:xfrm>
            <a:off x="7361238" y="4818063"/>
            <a:ext cx="877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06699"/>
                </a:solidFill>
                <a:ea typeface="ＭＳ Ｐゴシック" pitchFamily="34" charset="-128"/>
              </a:rPr>
              <a:t>Thèse</a:t>
            </a:r>
          </a:p>
        </p:txBody>
      </p:sp>
      <p:cxnSp>
        <p:nvCxnSpPr>
          <p:cNvPr id="20" name="Connecteur droit avec flèche 19"/>
          <p:cNvCxnSpPr>
            <a:stCxn id="10245" idx="2"/>
            <a:endCxn id="10248" idx="0"/>
          </p:cNvCxnSpPr>
          <p:nvPr/>
        </p:nvCxnSpPr>
        <p:spPr>
          <a:xfrm>
            <a:off x="7813675" y="1557338"/>
            <a:ext cx="0" cy="379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0248" idx="2"/>
            <a:endCxn id="10249" idx="0"/>
          </p:cNvCxnSpPr>
          <p:nvPr/>
        </p:nvCxnSpPr>
        <p:spPr>
          <a:xfrm>
            <a:off x="7813675" y="4375150"/>
            <a:ext cx="0" cy="369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e 24"/>
          <p:cNvGrpSpPr>
            <a:grpSpLocks/>
          </p:cNvGrpSpPr>
          <p:nvPr/>
        </p:nvGrpSpPr>
        <p:grpSpPr bwMode="auto">
          <a:xfrm>
            <a:off x="2368550" y="3211513"/>
            <a:ext cx="4579938" cy="1973262"/>
            <a:chOff x="2368040" y="3211287"/>
            <a:chExt cx="4580448" cy="1973488"/>
          </a:xfrm>
        </p:grpSpPr>
        <p:sp>
          <p:nvSpPr>
            <p:cNvPr id="10254" name="Text Box 53"/>
            <p:cNvSpPr txBox="1">
              <a:spLocks noChangeArrowheads="1"/>
            </p:cNvSpPr>
            <p:nvPr/>
          </p:nvSpPr>
          <p:spPr bwMode="auto">
            <a:xfrm>
              <a:off x="2368040" y="4538444"/>
              <a:ext cx="4131695" cy="646331"/>
            </a:xfrm>
            <a:prstGeom prst="rect">
              <a:avLst/>
            </a:prstGeom>
            <a:noFill/>
            <a:ln w="19050">
              <a:solidFill>
                <a:srgbClr val="008000"/>
              </a:solidFill>
              <a:prstDash val="sys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altLang="ja-JP" sz="2000">
                  <a:solidFill>
                    <a:srgbClr val="008000"/>
                  </a:solidFill>
                  <a:latin typeface="Calibri" pitchFamily="34" charset="0"/>
                  <a:ea typeface="ＭＳ Ｐゴシック" pitchFamily="34" charset="-128"/>
                </a:rPr>
                <a:t>Agrégation de Sciences Physiques</a:t>
              </a:r>
            </a:p>
            <a:p>
              <a:pPr algn="ctr" eaLnBrk="0" hangingPunct="0"/>
              <a:r>
                <a:rPr lang="fr-FR" sz="1600">
                  <a:solidFill>
                    <a:srgbClr val="008000"/>
                  </a:solidFill>
                  <a:latin typeface="Calibri" pitchFamily="34" charset="0"/>
                  <a:ea typeface="ＭＳ Ｐゴシック" pitchFamily="34" charset="-128"/>
                </a:rPr>
                <a:t>M2 « Métiers de l’enseignement » </a:t>
              </a:r>
              <a:r>
                <a:rPr lang="fr-FR" altLang="ja-JP" sz="1600">
                  <a:solidFill>
                    <a:srgbClr val="008000"/>
                  </a:solidFill>
                  <a:latin typeface="Calibri" pitchFamily="34" charset="0"/>
                  <a:ea typeface="ＭＳ Ｐゴシック" pitchFamily="34" charset="-128"/>
                </a:rPr>
                <a:t>(1 an)</a:t>
              </a: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rot="5400000">
              <a:off x="6060181" y="3650281"/>
              <a:ext cx="1327302" cy="449313"/>
            </a:xfrm>
            <a:prstGeom prst="straightConnector1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formation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6592" y="1937917"/>
            <a:ext cx="5898861" cy="923330"/>
          </a:xfrm>
          <a:prstGeom prst="rect">
            <a:avLst/>
          </a:prstGeom>
          <a:noFill/>
          <a:ln w="19050" cmpd="sng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FF8000"/>
                </a:solidFill>
                <a:latin typeface="Calibri" charset="0"/>
              </a:rPr>
              <a:t>Un programme intégré de trois ans (L3, M1 et M2) </a:t>
            </a:r>
            <a:r>
              <a:rPr lang="fr-FR" dirty="0">
                <a:latin typeface="Calibri" charset="0"/>
              </a:rPr>
              <a:t>autorisant un maximum de choix de cours et une grande flexibilité dans les orientations scientifiques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86592" y="3144821"/>
            <a:ext cx="5898861" cy="923330"/>
          </a:xfrm>
          <a:prstGeom prst="rect">
            <a:avLst/>
          </a:prstGeom>
          <a:noFill/>
          <a:ln w="19050" cmpd="sng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006699"/>
                </a:solidFill>
                <a:latin typeface="Calibri" charset="0"/>
              </a:rPr>
              <a:t>Une formation interdisciplinaire </a:t>
            </a:r>
            <a:r>
              <a:rPr lang="fr-FR" dirty="0">
                <a:latin typeface="Calibri" charset="0"/>
              </a:rPr>
              <a:t>en physique, en chimie et à l’interface, avec des ouvertures sur d’autres disciplines comme la biologie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86592" y="4353874"/>
            <a:ext cx="5898861" cy="646331"/>
          </a:xfrm>
          <a:prstGeom prst="rect">
            <a:avLst/>
          </a:prstGeom>
          <a:noFill/>
          <a:ln w="19050" cmpd="sng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FF8000"/>
                </a:solidFill>
                <a:latin typeface="Calibri" charset="0"/>
              </a:rPr>
              <a:t>Une formation d’excellence à la recherche par la recherche </a:t>
            </a:r>
            <a:r>
              <a:rPr lang="fr-FR" dirty="0">
                <a:latin typeface="Calibri" charset="0"/>
              </a:rPr>
              <a:t>avec une forte composante expérimentale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86592" y="5291564"/>
            <a:ext cx="5898861" cy="923330"/>
          </a:xfrm>
          <a:prstGeom prst="rect">
            <a:avLst/>
          </a:prstGeom>
          <a:noFill/>
          <a:ln w="19050" cmpd="sng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006699"/>
                </a:solidFill>
                <a:latin typeface="Calibri" charset="0"/>
              </a:rPr>
              <a:t>Une ouverture sur l’enseignement </a:t>
            </a:r>
            <a:r>
              <a:rPr lang="fr-FR" dirty="0">
                <a:latin typeface="Calibri" charset="0"/>
              </a:rPr>
              <a:t>grâce à la possibilité de préparer l’agrégation (M2 « Métiers de l’Enseignement » de l’ENS de Lyon)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email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45" y="329231"/>
            <a:ext cx="2414855" cy="77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73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débouchés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075532029"/>
              </p:ext>
            </p:extLst>
          </p:nvPr>
        </p:nvGraphicFramePr>
        <p:xfrm>
          <a:off x="625732" y="2081458"/>
          <a:ext cx="7871670" cy="39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700510" y="3038885"/>
            <a:ext cx="1833640" cy="145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500" dirty="0">
                <a:solidFill>
                  <a:prstClr val="black"/>
                </a:solidFill>
                <a:latin typeface="Calibri" charset="0"/>
              </a:rPr>
              <a:t>27% université</a:t>
            </a:r>
          </a:p>
          <a:p>
            <a:pPr lvl="0">
              <a:lnSpc>
                <a:spcPct val="150000"/>
              </a:lnSpc>
            </a:pPr>
            <a:r>
              <a:rPr lang="fr-FR" sz="1500" dirty="0">
                <a:solidFill>
                  <a:prstClr val="black"/>
                </a:solidFill>
                <a:latin typeface="Calibri" charset="0"/>
              </a:rPr>
              <a:t>25% CNRS</a:t>
            </a:r>
          </a:p>
          <a:p>
            <a:pPr lvl="0">
              <a:lnSpc>
                <a:spcPct val="150000"/>
              </a:lnSpc>
            </a:pPr>
            <a:r>
              <a:rPr lang="fr-FR" sz="1500" dirty="0">
                <a:solidFill>
                  <a:prstClr val="black"/>
                </a:solidFill>
                <a:latin typeface="Calibri" charset="0"/>
              </a:rPr>
              <a:t>7% CEA</a:t>
            </a:r>
          </a:p>
          <a:p>
            <a:pPr lvl="0">
              <a:lnSpc>
                <a:spcPct val="150000"/>
              </a:lnSpc>
            </a:pPr>
            <a:r>
              <a:rPr lang="fr-FR" sz="1500" dirty="0">
                <a:solidFill>
                  <a:prstClr val="black"/>
                </a:solidFill>
                <a:latin typeface="Calibri" charset="0"/>
              </a:rPr>
              <a:t>6% étranger</a:t>
            </a:r>
          </a:p>
        </p:txBody>
      </p:sp>
      <p:sp>
        <p:nvSpPr>
          <p:cNvPr id="9" name="Rectangle 8"/>
          <p:cNvSpPr/>
          <p:nvPr/>
        </p:nvSpPr>
        <p:spPr>
          <a:xfrm>
            <a:off x="981672" y="3439794"/>
            <a:ext cx="102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dirty="0">
                <a:solidFill>
                  <a:prstClr val="black"/>
                </a:solidFill>
                <a:latin typeface="Calibri" charset="0"/>
              </a:rPr>
              <a:t>6% R&amp;D</a:t>
            </a:r>
          </a:p>
          <a:p>
            <a:pPr lvl="0"/>
            <a:r>
              <a:rPr lang="fr-FR" sz="1400" dirty="0">
                <a:solidFill>
                  <a:prstClr val="black"/>
                </a:solidFill>
                <a:latin typeface="Calibri" charset="0"/>
              </a:rPr>
              <a:t>9% autres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5138" y="2866681"/>
            <a:ext cx="992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>
                <a:solidFill>
                  <a:prstClr val="black"/>
                </a:solidFill>
                <a:latin typeface="Calibri" charset="0"/>
              </a:rPr>
              <a:t>9% prépa</a:t>
            </a:r>
          </a:p>
          <a:p>
            <a:pPr lvl="0"/>
            <a:r>
              <a:rPr lang="fr-FR" sz="1200" dirty="0">
                <a:solidFill>
                  <a:prstClr val="black"/>
                </a:solidFill>
                <a:latin typeface="Calibri" charset="0"/>
              </a:rPr>
              <a:t>2% PRAG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2871" y="2640462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>
                <a:solidFill>
                  <a:prstClr val="black"/>
                </a:solidFill>
                <a:latin typeface="Calibri" charset="0"/>
              </a:rPr>
              <a:t>7% lycée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90653" y="4941246"/>
            <a:ext cx="1954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</a:rPr>
              <a:t>[statistiques sur 20 ans]</a:t>
            </a: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3" cstate="email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45" y="329231"/>
            <a:ext cx="2414855" cy="77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30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 bwMode="auto">
          <a:xfrm>
            <a:off x="3491880" y="3653412"/>
            <a:ext cx="5544616" cy="2880320"/>
          </a:xfrm>
          <a:prstGeom prst="roundRect">
            <a:avLst/>
          </a:prstGeom>
          <a:solidFill>
            <a:schemeClr val="bg1">
              <a:lumMod val="40000"/>
              <a:lumOff val="60000"/>
              <a:alpha val="2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FF"/>
              </a:solidFill>
            </a:endParaRPr>
          </a:p>
        </p:txBody>
      </p:sp>
      <p:sp>
        <p:nvSpPr>
          <p:cNvPr id="7172" name="Rectangle à coins arrondis 8"/>
          <p:cNvSpPr>
            <a:spLocks noChangeArrowheads="1"/>
          </p:cNvSpPr>
          <p:nvPr/>
        </p:nvSpPr>
        <p:spPr bwMode="auto">
          <a:xfrm>
            <a:off x="179512" y="1401177"/>
            <a:ext cx="6068482" cy="2034512"/>
          </a:xfrm>
          <a:prstGeom prst="roundRect">
            <a:avLst>
              <a:gd name="adj" fmla="val 16667"/>
            </a:avLst>
          </a:prstGeom>
          <a:solidFill>
            <a:srgbClr val="C00000">
              <a:alpha val="2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4175" y="1533575"/>
            <a:ext cx="6023819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Une solide </a:t>
            </a:r>
            <a:r>
              <a:rPr lang="fr-FR" sz="20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formation pluridisciplinaire.</a:t>
            </a:r>
          </a:p>
          <a:p>
            <a:pPr marL="285750" indent="-285750" algn="just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20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Spécialisation progressive </a:t>
            </a: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au fil des semestres</a:t>
            </a:r>
            <a:r>
              <a:rPr lang="fr-FR" sz="18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indent="-285750" algn="just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Des enseignants </a:t>
            </a:r>
            <a:r>
              <a:rPr lang="fr-FR" sz="20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motivés</a:t>
            </a: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et </a:t>
            </a:r>
            <a:r>
              <a:rPr lang="fr-FR" sz="20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dynamiques</a:t>
            </a:r>
            <a:r>
              <a:rPr lang="fr-FR" sz="24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évoluant dans des laboratoires </a:t>
            </a:r>
            <a:r>
              <a:rPr lang="fr-FR" sz="20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internationalement reconnus</a:t>
            </a: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91880" y="4004007"/>
            <a:ext cx="5544616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2000" b="1" kern="0" dirty="0">
                <a:solidFill>
                  <a:sysClr val="windowText" lastClr="000000"/>
                </a:solidFill>
              </a:rPr>
              <a:t>Master recherche et/ou Master enseignement </a:t>
            </a:r>
            <a:r>
              <a:rPr lang="fr-FR" sz="2000" kern="0" dirty="0">
                <a:solidFill>
                  <a:sysClr val="windowText" lastClr="000000"/>
                </a:solidFill>
              </a:rPr>
              <a:t>(concours de l’agrégation).</a:t>
            </a:r>
          </a:p>
          <a:p>
            <a:pPr marL="285750" indent="-285750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2000" b="1" kern="0" dirty="0">
                <a:solidFill>
                  <a:sysClr val="windowText" lastClr="000000"/>
                </a:solidFill>
              </a:rPr>
              <a:t>Petites promos </a:t>
            </a:r>
            <a:r>
              <a:rPr lang="fr-FR" sz="2000" kern="0" dirty="0">
                <a:solidFill>
                  <a:sysClr val="windowText" lastClr="000000"/>
                </a:solidFill>
              </a:rPr>
              <a:t>: ~ 60-70 personnes pour </a:t>
            </a:r>
            <a:br>
              <a:rPr lang="fr-FR" sz="2000" kern="0" dirty="0">
                <a:solidFill>
                  <a:sysClr val="windowText" lastClr="000000"/>
                </a:solidFill>
              </a:rPr>
            </a:br>
            <a:r>
              <a:rPr lang="fr-FR" sz="2000" kern="0" dirty="0">
                <a:solidFill>
                  <a:sysClr val="windowText" lastClr="000000"/>
                </a:solidFill>
              </a:rPr>
              <a:t>Physique &amp; Chimie</a:t>
            </a:r>
          </a:p>
          <a:p>
            <a:pPr marL="285750" indent="-285750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2000" b="1" kern="0" dirty="0">
                <a:solidFill>
                  <a:sysClr val="windowText" lastClr="000000"/>
                </a:solidFill>
              </a:rPr>
              <a:t>Fort encadrement :</a:t>
            </a:r>
            <a:r>
              <a:rPr lang="fr-FR" sz="2000" kern="0" dirty="0">
                <a:solidFill>
                  <a:sysClr val="windowText" lastClr="000000"/>
                </a:solidFill>
              </a:rPr>
              <a:t> </a:t>
            </a:r>
            <a:br>
              <a:rPr lang="fr-FR" sz="2000" kern="0" dirty="0">
                <a:solidFill>
                  <a:sysClr val="windowText" lastClr="000000"/>
                </a:solidFill>
              </a:rPr>
            </a:br>
            <a:r>
              <a:rPr lang="fr-FR" sz="2000" kern="0" dirty="0">
                <a:solidFill>
                  <a:sysClr val="windowText" lastClr="000000"/>
                </a:solidFill>
              </a:rPr>
              <a:t>cours de soutien, tutorats, remise à niveau.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0" y="-3858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 eaLnBrk="1" hangingPunct="1">
              <a:buClrTx/>
              <a:buSzTx/>
              <a:buFontTx/>
              <a:buNone/>
              <a:defRPr/>
            </a:pPr>
            <a:r>
              <a:rPr lang="fr-FR" sz="3600" b="1" dirty="0">
                <a:ln>
                  <a:solidFill>
                    <a:schemeClr val="bg2"/>
                  </a:solidFill>
                </a:ln>
                <a:solidFill>
                  <a:srgbClr val="FFC000"/>
                </a:solidFill>
                <a:effectLst/>
                <a:latin typeface="Comic Sans MS" pitchFamily="66" charset="0"/>
                <a:cs typeface="Calibri" pitchFamily="34" charset="0"/>
              </a:rPr>
              <a:t>Physique &amp; Chimie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41444"/>
            <a:ext cx="3126648" cy="234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50" y="1401177"/>
            <a:ext cx="2714946" cy="203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02982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/>
        </p:nvSpPr>
        <p:spPr bwMode="auto">
          <a:xfrm>
            <a:off x="2158256" y="2842062"/>
            <a:ext cx="6926263" cy="1121154"/>
          </a:xfrm>
          <a:prstGeom prst="roundRect">
            <a:avLst/>
          </a:prstGeom>
          <a:solidFill>
            <a:schemeClr val="bg1">
              <a:lumMod val="40000"/>
              <a:lumOff val="60000"/>
              <a:alpha val="2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5" name="Rectangle à coins arrondis 14"/>
          <p:cNvSpPr>
            <a:spLocks noChangeArrowheads="1"/>
          </p:cNvSpPr>
          <p:nvPr/>
        </p:nvSpPr>
        <p:spPr bwMode="auto">
          <a:xfrm>
            <a:off x="140097" y="4277400"/>
            <a:ext cx="7096199" cy="2291583"/>
          </a:xfrm>
          <a:prstGeom prst="roundRect">
            <a:avLst>
              <a:gd name="adj" fmla="val 16667"/>
            </a:avLst>
          </a:prstGeom>
          <a:solidFill>
            <a:srgbClr val="009E9A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0997" y="4360687"/>
            <a:ext cx="6915299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defRPr/>
            </a:pPr>
            <a:r>
              <a:rPr lang="fr-FR" sz="20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Formation tournée vers l’international </a:t>
            </a: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marL="285750" indent="-285750" algn="just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Forte formation linguistique (plus de 30 langues proposées).</a:t>
            </a:r>
          </a:p>
          <a:p>
            <a:pPr marL="285750" indent="-285750" algn="just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Enseignants internationaux. </a:t>
            </a:r>
          </a:p>
          <a:p>
            <a:pPr marL="285750" indent="-285750" algn="just" defTabSz="914400" fontAlgn="auto">
              <a:spcBef>
                <a:spcPts val="1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Semestres, stages ou formation complémentaire à l’étranger.</a:t>
            </a:r>
          </a:p>
        </p:txBody>
      </p:sp>
      <p:sp>
        <p:nvSpPr>
          <p:cNvPr id="8199" name="Rectangle à coins arrondis 15"/>
          <p:cNvSpPr>
            <a:spLocks noChangeArrowheads="1"/>
          </p:cNvSpPr>
          <p:nvPr/>
        </p:nvSpPr>
        <p:spPr bwMode="auto">
          <a:xfrm>
            <a:off x="140097" y="1442936"/>
            <a:ext cx="6304110" cy="1080120"/>
          </a:xfrm>
          <a:prstGeom prst="roundRect">
            <a:avLst>
              <a:gd name="adj" fmla="val 16667"/>
            </a:avLst>
          </a:prstGeom>
          <a:solidFill>
            <a:srgbClr val="C00000">
              <a:alpha val="2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0879" y="1572184"/>
            <a:ext cx="6192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Formation </a:t>
            </a:r>
            <a:r>
              <a:rPr lang="fr-FR" sz="20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par la recherche </a:t>
            </a: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théorique et expérimentale (nombreux TP et stages de recherche chaque année)</a:t>
            </a:r>
            <a:endParaRPr lang="fr-FR" sz="2000" b="1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39752" y="3054649"/>
            <a:ext cx="6710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fr-FR" sz="20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Cours alter-disciplinaires </a:t>
            </a:r>
            <a:r>
              <a:rPr lang="fr-FR" sz="20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proposés : scientifiques ou non, parcours PCB (physique-chimie-biologie). </a:t>
            </a:r>
          </a:p>
        </p:txBody>
      </p:sp>
      <p:pic>
        <p:nvPicPr>
          <p:cNvPr id="8202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22086"/>
            <a:ext cx="1413866" cy="20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-4660" r="29564" b="-1"/>
          <a:stretch/>
        </p:blipFill>
        <p:spPr>
          <a:xfrm rot="5400000">
            <a:off x="6948409" y="915667"/>
            <a:ext cx="1653837" cy="232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7" y="2820691"/>
            <a:ext cx="1668783" cy="1331979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 bwMode="auto">
          <a:xfrm>
            <a:off x="0" y="-3858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bg1"/>
                </a:solidFill>
                <a:latin typeface="Arial Narrow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3600" b="1" dirty="0">
                <a:ln>
                  <a:solidFill>
                    <a:schemeClr val="bg2"/>
                  </a:solidFill>
                </a:ln>
                <a:solidFill>
                  <a:srgbClr val="FFC000"/>
                </a:solidFill>
                <a:latin typeface="Comic Sans MS" pitchFamily="66" charset="0"/>
                <a:cs typeface="Calibri" pitchFamily="34" charset="0"/>
              </a:rPr>
              <a:t>Chimie &amp; Physique </a:t>
            </a:r>
            <a:endParaRPr lang="fr-FR" sz="3600" b="1" dirty="0">
              <a:ln>
                <a:solidFill>
                  <a:schemeClr val="bg2"/>
                </a:solidFill>
              </a:ln>
              <a:solidFill>
                <a:srgbClr val="FFC000"/>
              </a:solidFill>
              <a:effectLst/>
              <a:latin typeface="Comic Sans MS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576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Majeure Chimie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560799" y="1753849"/>
            <a:ext cx="5832415" cy="768008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"/>
              </a:spcBef>
              <a:spcAft>
                <a:spcPts val="300"/>
              </a:spcAft>
            </a:pPr>
            <a:r>
              <a:rPr lang="fr-FR" sz="1800" b="1" dirty="0">
                <a:solidFill>
                  <a:srgbClr val="006699"/>
                </a:solidFill>
                <a:latin typeface="Calibri" charset="0"/>
              </a:rPr>
              <a:t>Responsables</a:t>
            </a:r>
          </a:p>
          <a:p>
            <a:pPr algn="ctr" eaLnBrk="1" hangingPunct="1">
              <a:spcBef>
                <a:spcPct val="5000"/>
              </a:spcBef>
              <a:spcAft>
                <a:spcPts val="300"/>
              </a:spcAft>
            </a:pPr>
            <a:r>
              <a:rPr lang="fr-FR" sz="1800" dirty="0" err="1">
                <a:solidFill>
                  <a:srgbClr val="000000"/>
                </a:solidFill>
                <a:latin typeface="Calibri" charset="0"/>
              </a:rPr>
              <a:t>Belen</a:t>
            </a: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Calibri" charset="0"/>
              </a:rPr>
              <a:t>Albela</a:t>
            </a: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(ENSL)  	               Natalia Del </a:t>
            </a:r>
            <a:r>
              <a:rPr lang="fr-FR" sz="1800" dirty="0" err="1">
                <a:solidFill>
                  <a:srgbClr val="000000"/>
                </a:solidFill>
                <a:latin typeface="Calibri" charset="0"/>
              </a:rPr>
              <a:t>Fatti</a:t>
            </a: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(UCBL)</a:t>
            </a:r>
          </a:p>
          <a:p>
            <a:pPr algn="ctr" eaLnBrk="1" hangingPunct="1">
              <a:spcBef>
                <a:spcPct val="5000"/>
              </a:spcBef>
              <a:spcAft>
                <a:spcPts val="300"/>
              </a:spcAft>
            </a:pP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2882447"/>
            <a:ext cx="8229600" cy="3529011"/>
          </a:xfrm>
          <a:prstGeom prst="rect">
            <a:avLst/>
          </a:prstGeom>
          <a:noFill/>
          <a:ln w="19050" cmpd="sng">
            <a:solidFill>
              <a:srgbClr val="FD7A0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0" dirty="0">
                <a:solidFill>
                  <a:srgbClr val="000000"/>
                </a:solidFill>
                <a:latin typeface="Calibri"/>
                <a:cs typeface="Calibri"/>
              </a:rPr>
              <a:t>Synthèse organique</a:t>
            </a: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0" dirty="0">
                <a:solidFill>
                  <a:srgbClr val="000000"/>
                </a:solidFill>
                <a:latin typeface="Calibri"/>
                <a:cs typeface="Calibri"/>
              </a:rPr>
              <a:t>Chimie inorganique</a:t>
            </a: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Chimie de </a:t>
            </a:r>
            <a:r>
              <a:rPr lang="fr-FR" b="0" dirty="0">
                <a:solidFill>
                  <a:srgbClr val="000000"/>
                </a:solidFill>
                <a:latin typeface="Calibri"/>
                <a:cs typeface="Calibri"/>
              </a:rPr>
              <a:t>coordination</a:t>
            </a: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Chimie s</a:t>
            </a:r>
            <a:r>
              <a:rPr lang="fr-FR" b="0" dirty="0">
                <a:solidFill>
                  <a:srgbClr val="000000"/>
                </a:solidFill>
                <a:latin typeface="Calibri"/>
                <a:cs typeface="Calibri"/>
              </a:rPr>
              <a:t>upramoléculaire</a:t>
            </a: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0" dirty="0">
                <a:solidFill>
                  <a:srgbClr val="000000"/>
                </a:solidFill>
                <a:latin typeface="Calibri"/>
                <a:cs typeface="Calibri"/>
              </a:rPr>
              <a:t>Chimie des matériaux</a:t>
            </a: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0" dirty="0">
                <a:solidFill>
                  <a:srgbClr val="000000"/>
                </a:solidFill>
                <a:latin typeface="Calibri"/>
                <a:cs typeface="Calibri"/>
              </a:rPr>
              <a:t>Chimie</a:t>
            </a: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 p</a:t>
            </a:r>
            <a:r>
              <a:rPr lang="fr-FR" b="0" dirty="0">
                <a:solidFill>
                  <a:srgbClr val="000000"/>
                </a:solidFill>
                <a:latin typeface="Calibri"/>
                <a:cs typeface="Calibri"/>
              </a:rPr>
              <a:t>hysique</a:t>
            </a:r>
          </a:p>
          <a:p>
            <a:pPr marL="285750" indent="-285750" algn="just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fr-FR" b="0" dirty="0">
                <a:solidFill>
                  <a:srgbClr val="000000"/>
                </a:solidFill>
                <a:latin typeface="Calibri"/>
                <a:cs typeface="Calibri"/>
              </a:rPr>
              <a:t>Chimie théorique</a:t>
            </a:r>
          </a:p>
        </p:txBody>
      </p:sp>
      <p:pic>
        <p:nvPicPr>
          <p:cNvPr id="11" name="Picture 8" descr="ja064423yn00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118530"/>
            <a:ext cx="36893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32" y="3279774"/>
            <a:ext cx="14049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4803774"/>
            <a:ext cx="20510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960257"/>
            <a:ext cx="19526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6" cstate="email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45" y="329231"/>
            <a:ext cx="2414855" cy="77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86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Majeure Physique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53179" y="1753849"/>
            <a:ext cx="6104558" cy="768008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66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1162050" algn="l"/>
                <a:tab pos="1612900" algn="l"/>
                <a:tab pos="2333625" algn="l"/>
                <a:tab pos="2871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"/>
              </a:spcBef>
              <a:spcAft>
                <a:spcPts val="300"/>
              </a:spcAft>
            </a:pPr>
            <a:r>
              <a:rPr lang="fr-FR" sz="1800" b="1" dirty="0">
                <a:solidFill>
                  <a:srgbClr val="006699"/>
                </a:solidFill>
                <a:latin typeface="Calibri" charset="0"/>
              </a:rPr>
              <a:t>Responsables</a:t>
            </a:r>
          </a:p>
          <a:p>
            <a:pPr algn="ctr" eaLnBrk="1" hangingPunct="1">
              <a:spcBef>
                <a:spcPct val="5000"/>
              </a:spcBef>
              <a:spcAft>
                <a:spcPts val="300"/>
              </a:spcAft>
            </a:pP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Cendrine </a:t>
            </a:r>
            <a:r>
              <a:rPr lang="fr-FR" sz="1800" dirty="0" err="1">
                <a:solidFill>
                  <a:srgbClr val="000000"/>
                </a:solidFill>
                <a:latin typeface="Calibri" charset="0"/>
              </a:rPr>
              <a:t>Moskalenko</a:t>
            </a: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(ENSL)  	               Natalia Del </a:t>
            </a:r>
            <a:r>
              <a:rPr lang="fr-FR" sz="1800" dirty="0" err="1">
                <a:solidFill>
                  <a:srgbClr val="000000"/>
                </a:solidFill>
                <a:latin typeface="Calibri" charset="0"/>
              </a:rPr>
              <a:t>Fatti</a:t>
            </a: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(UCBL)</a:t>
            </a:r>
          </a:p>
          <a:p>
            <a:pPr algn="ctr" eaLnBrk="1" hangingPunct="1">
              <a:spcBef>
                <a:spcPct val="5000"/>
              </a:spcBef>
              <a:spcAft>
                <a:spcPts val="300"/>
              </a:spcAft>
            </a:pPr>
            <a:r>
              <a:rPr lang="fr-FR" sz="1800" dirty="0">
                <a:solidFill>
                  <a:srgbClr val="000000"/>
                </a:solidFill>
                <a:latin typeface="Calibri" charset="0"/>
              </a:rPr>
              <a:t> 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2882447"/>
            <a:ext cx="8229600" cy="3529011"/>
          </a:xfrm>
          <a:prstGeom prst="rect">
            <a:avLst/>
          </a:prstGeom>
          <a:noFill/>
          <a:ln w="19050" cmpd="sng">
            <a:solidFill>
              <a:srgbClr val="FD7A0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85750" indent="-285750" algn="just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Matière condensée</a:t>
            </a:r>
          </a:p>
          <a:p>
            <a:pPr marL="285750" indent="-285750" algn="just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Optique, lasers et atomes froids</a:t>
            </a:r>
          </a:p>
          <a:p>
            <a:pPr marL="285750" indent="-285750" algn="just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Nanosciences et nanotechnologies</a:t>
            </a:r>
          </a:p>
          <a:p>
            <a:pPr marL="285750" indent="-285750" algn="just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Biophysique</a:t>
            </a:r>
          </a:p>
          <a:p>
            <a:pPr marL="285750" indent="-285750" algn="just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Physique des hautes énergies</a:t>
            </a:r>
          </a:p>
          <a:p>
            <a:pPr marL="285750" indent="-285750" algn="just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Astrophysique</a:t>
            </a:r>
          </a:p>
          <a:p>
            <a:pPr marL="285750" indent="-285750" algn="just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Géophysique</a:t>
            </a:r>
          </a:p>
          <a:p>
            <a:pPr marL="285750" indent="-285750" algn="just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Hydrodynamique, matière molle</a:t>
            </a:r>
          </a:p>
          <a:p>
            <a:pPr marL="285750" indent="-285750" algn="just">
              <a:lnSpc>
                <a:spcPct val="120000"/>
              </a:lnSpc>
              <a:spcBef>
                <a:spcPct val="20000"/>
              </a:spcBef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  <a:latin typeface="Calibri"/>
                <a:cs typeface="Calibri"/>
              </a:rPr>
              <a:t>Modélisation numérique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98" y="4574608"/>
            <a:ext cx="1202646" cy="120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48" y="3954720"/>
            <a:ext cx="1393984" cy="124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9" y="5175931"/>
            <a:ext cx="1877785" cy="11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20" y="3218790"/>
            <a:ext cx="1743074" cy="12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29" y="2962896"/>
            <a:ext cx="1255033" cy="116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7" cstate="email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45" y="329231"/>
            <a:ext cx="2414855" cy="77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84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rapide aperçu du Master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464970" y="1988619"/>
            <a:ext cx="22844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238" tIns="36119" rIns="72238" bIns="3611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i="1" dirty="0">
                <a:solidFill>
                  <a:srgbClr val="006699"/>
                </a:solidFill>
                <a:latin typeface="Calibri" charset="0"/>
              </a:rPr>
              <a:t>Majeure Chimie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30325" y="1971639"/>
            <a:ext cx="5627126" cy="4451350"/>
          </a:xfrm>
          <a:prstGeom prst="rect">
            <a:avLst/>
          </a:prstGeom>
          <a:noFill/>
          <a:ln w="2857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3633" y="1824002"/>
            <a:ext cx="5649099" cy="4456112"/>
          </a:xfrm>
          <a:prstGeom prst="rect">
            <a:avLst/>
          </a:prstGeom>
          <a:noFill/>
          <a:ln w="2857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47475" y="1988520"/>
            <a:ext cx="2574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238" tIns="36119" rIns="72238" bIns="3611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i="1" dirty="0">
                <a:solidFill>
                  <a:srgbClr val="006699"/>
                </a:solidFill>
                <a:latin typeface="Calibri" charset="0"/>
              </a:rPr>
              <a:t>Majeure Physique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4113" y="2391439"/>
            <a:ext cx="8116887" cy="1085009"/>
          </a:xfrm>
          <a:prstGeom prst="rect">
            <a:avLst/>
          </a:prstGeom>
          <a:solidFill>
            <a:srgbClr val="EAEAEA"/>
          </a:solidFill>
          <a:ln w="19050" cmpd="sng">
            <a:solidFill>
              <a:srgbClr val="FF8000"/>
            </a:solidFill>
            <a:miter lim="800000"/>
            <a:headEnd/>
            <a:tailEnd/>
          </a:ln>
        </p:spPr>
        <p:txBody>
          <a:bodyPr lIns="72238" tIns="36119" rIns="72238" bIns="3611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600" b="1" u="sng" dirty="0">
                <a:solidFill>
                  <a:srgbClr val="000000"/>
                </a:solidFill>
                <a:latin typeface="Calibri" charset="0"/>
              </a:rPr>
              <a:t>M1</a:t>
            </a:r>
            <a:r>
              <a:rPr lang="fr-FR" sz="1600" b="1" dirty="0">
                <a:solidFill>
                  <a:srgbClr val="000000"/>
                </a:solidFill>
                <a:latin typeface="Calibri" charset="0"/>
              </a:rPr>
              <a:t> : une large ouverture thématique à un niveau avancé</a:t>
            </a:r>
          </a:p>
          <a:p>
            <a:r>
              <a:rPr lang="fr-FR" sz="1600" dirty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fr-FR" sz="1600" baseline="30000" dirty="0">
                <a:solidFill>
                  <a:srgbClr val="000000"/>
                </a:solidFill>
                <a:latin typeface="Calibri" charset="0"/>
              </a:rPr>
              <a:t>er</a:t>
            </a:r>
            <a:r>
              <a:rPr lang="fr-FR" sz="1600" dirty="0">
                <a:solidFill>
                  <a:srgbClr val="000000"/>
                </a:solidFill>
                <a:latin typeface="Calibri" charset="0"/>
              </a:rPr>
              <a:t> semestre très généraliste :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</a:rPr>
              <a:t>modules longs ou courts, projets expérimentaux, séminaires </a:t>
            </a:r>
            <a:endParaRPr lang="fr-FR" sz="1600" dirty="0">
              <a:solidFill>
                <a:srgbClr val="000000"/>
              </a:solidFill>
              <a:latin typeface="Calibri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fr-FR" sz="1600" baseline="30000" dirty="0">
                <a:solidFill>
                  <a:srgbClr val="000000"/>
                </a:solidFill>
                <a:latin typeface="Calibri" charset="0"/>
              </a:rPr>
              <a:t>ème</a:t>
            </a:r>
            <a:r>
              <a:rPr lang="fr-FR" sz="1600" dirty="0">
                <a:solidFill>
                  <a:srgbClr val="000000"/>
                </a:solidFill>
                <a:latin typeface="Calibri" charset="0"/>
              </a:rPr>
              <a:t> semestre très souple : cours d’« options », cours « Point de Vue », stage de recherche</a:t>
            </a:r>
          </a:p>
          <a:p>
            <a:r>
              <a:rPr lang="fr-FR" sz="1600" dirty="0">
                <a:solidFill>
                  <a:srgbClr val="000000"/>
                </a:solidFill>
                <a:latin typeface="Calibri" charset="0"/>
              </a:rPr>
              <a:t> 	 </a:t>
            </a:r>
            <a:r>
              <a:rPr lang="fr-FR" sz="1600" u="sng" dirty="0">
                <a:solidFill>
                  <a:srgbClr val="000000"/>
                </a:solidFill>
                <a:latin typeface="Calibri" charset="0"/>
              </a:rPr>
              <a:t>ou</a:t>
            </a:r>
            <a:r>
              <a:rPr lang="fr-FR" sz="1600" dirty="0">
                <a:solidFill>
                  <a:srgbClr val="000000"/>
                </a:solidFill>
                <a:latin typeface="Calibri" charset="0"/>
              </a:rPr>
              <a:t> semestre à l’étranger ou stage long</a:t>
            </a:r>
            <a:r>
              <a:rPr lang="fr-FR" sz="1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fr-FR" sz="11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fr-FR" sz="1400" dirty="0">
                <a:solidFill>
                  <a:srgbClr val="FF0000"/>
                </a:solidFill>
                <a:latin typeface="Calibri" charset="0"/>
                <a:sym typeface="Wingdings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alibri" charset="0"/>
                <a:sym typeface="Wingdings"/>
              </a:rPr>
              <a:t>s</a:t>
            </a:r>
            <a:r>
              <a:rPr lang="fr-FR" sz="1400" b="1" dirty="0">
                <a:solidFill>
                  <a:srgbClr val="FF0000"/>
                </a:solidFill>
                <a:latin typeface="Calibri" charset="0"/>
              </a:rPr>
              <a:t>ous condition de bons résultats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14114" y="3571489"/>
            <a:ext cx="8116887" cy="2555609"/>
          </a:xfrm>
          <a:prstGeom prst="rect">
            <a:avLst/>
          </a:prstGeom>
          <a:solidFill>
            <a:srgbClr val="EAEAEA"/>
          </a:solidFill>
          <a:ln w="19050" cmpd="sng">
            <a:solidFill>
              <a:srgbClr val="FF8000"/>
            </a:solidFill>
            <a:miter lim="800000"/>
            <a:headEnd/>
            <a:tailEnd/>
          </a:ln>
        </p:spPr>
        <p:txBody>
          <a:bodyPr lIns="72238" tIns="36119" rIns="72238" bIns="3611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fr-FR" sz="1600" b="1" u="sng" dirty="0">
                <a:solidFill>
                  <a:srgbClr val="000000"/>
                </a:solidFill>
                <a:latin typeface="Calibri" charset="0"/>
              </a:rPr>
              <a:t>M2 parcours « </a:t>
            </a:r>
            <a:r>
              <a:rPr lang="fr-FR" sz="1600" b="1" u="sng" dirty="0" err="1">
                <a:solidFill>
                  <a:srgbClr val="000000"/>
                </a:solidFill>
                <a:latin typeface="Calibri" charset="0"/>
              </a:rPr>
              <a:t>Physics</a:t>
            </a:r>
            <a:r>
              <a:rPr lang="fr-FR" sz="1600" b="1" u="sng" dirty="0">
                <a:solidFill>
                  <a:srgbClr val="000000"/>
                </a:solidFill>
                <a:latin typeface="Calibri" charset="0"/>
              </a:rPr>
              <a:t> &amp; </a:t>
            </a:r>
            <a:r>
              <a:rPr lang="fr-FR" sz="1600" b="1" u="sng" dirty="0" err="1">
                <a:solidFill>
                  <a:srgbClr val="000000"/>
                </a:solidFill>
                <a:latin typeface="Calibri" charset="0"/>
              </a:rPr>
              <a:t>Chemistry</a:t>
            </a:r>
            <a:r>
              <a:rPr lang="fr-FR" sz="1600" b="1" u="sng" dirty="0">
                <a:solidFill>
                  <a:srgbClr val="000000"/>
                </a:solidFill>
                <a:latin typeface="Calibri" charset="0"/>
              </a:rPr>
              <a:t> »</a:t>
            </a:r>
            <a:r>
              <a:rPr lang="fr-FR" sz="1600" b="1" dirty="0">
                <a:solidFill>
                  <a:srgbClr val="000000"/>
                </a:solidFill>
                <a:latin typeface="Calibri" charset="0"/>
              </a:rPr>
              <a:t> : année de spécialisation</a:t>
            </a:r>
          </a:p>
          <a:p>
            <a:pPr algn="ctr">
              <a:lnSpc>
                <a:spcPct val="120000"/>
              </a:lnSpc>
            </a:pPr>
            <a:r>
              <a:rPr lang="fr-FR" sz="1600" dirty="0">
                <a:solidFill>
                  <a:srgbClr val="000000"/>
                </a:solidFill>
                <a:latin typeface="Calibri" charset="0"/>
              </a:rPr>
              <a:t>4 Orientations possibles 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4782" y="4350329"/>
            <a:ext cx="2519362" cy="64355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 lIns="72238" tIns="36119" rIns="72238" bIns="3611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600" b="1" dirty="0">
                <a:latin typeface="Calibri" charset="0"/>
              </a:rPr>
              <a:t>M2 Physique, </a:t>
            </a:r>
            <a:br>
              <a:rPr lang="fr-FR" sz="1600" b="1" dirty="0">
                <a:latin typeface="Calibri" charset="0"/>
              </a:rPr>
            </a:br>
            <a:r>
              <a:rPr lang="fr-FR" sz="1600" b="1" dirty="0">
                <a:latin typeface="Calibri" charset="0"/>
              </a:rPr>
              <a:t>concepts et applications</a:t>
            </a:r>
            <a:endParaRPr lang="fr-FR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012306" y="4350329"/>
            <a:ext cx="2500312" cy="64355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 lIns="72238" tIns="36119" rIns="72238" bIns="3611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600" b="1" dirty="0">
                <a:solidFill>
                  <a:srgbClr val="000000"/>
                </a:solidFill>
                <a:latin typeface="Calibri" charset="0"/>
              </a:rPr>
              <a:t>M2 Chimie, </a:t>
            </a:r>
            <a:br>
              <a:rPr lang="fr-FR" sz="1600" b="1" dirty="0">
                <a:solidFill>
                  <a:srgbClr val="000000"/>
                </a:solidFill>
                <a:latin typeface="Calibri" charset="0"/>
              </a:rPr>
            </a:br>
            <a:r>
              <a:rPr lang="fr-FR" sz="1600" b="1" dirty="0">
                <a:solidFill>
                  <a:srgbClr val="000000"/>
                </a:solidFill>
                <a:latin typeface="Calibri" charset="0"/>
              </a:rPr>
              <a:t>concepts et applications</a:t>
            </a:r>
            <a:endParaRPr lang="fr-FR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322400" y="4344727"/>
            <a:ext cx="2557463" cy="38513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 lIns="72238" tIns="36119" rIns="72238" bIns="3611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600" b="1" dirty="0">
                <a:solidFill>
                  <a:srgbClr val="000000"/>
                </a:solidFill>
                <a:latin typeface="Calibri" charset="0"/>
              </a:rPr>
              <a:t>M2 Systèmes complexes</a:t>
            </a:r>
          </a:p>
          <a:p>
            <a:endParaRPr lang="fr-FR" sz="16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270644" y="4849294"/>
            <a:ext cx="2660332" cy="62536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 lIns="72238" tIns="36119" rIns="72238" bIns="3611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600" b="1" dirty="0">
                <a:solidFill>
                  <a:srgbClr val="000000"/>
                </a:solidFill>
                <a:latin typeface="Calibri" charset="0"/>
              </a:rPr>
              <a:t>M2 Modélisation numérique en physique et chimie</a:t>
            </a:r>
          </a:p>
          <a:p>
            <a:endParaRPr lang="fr-FR" sz="16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46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7214</TotalTime>
  <Words>1230</Words>
  <Application>Microsoft Office PowerPoint</Application>
  <PresentationFormat>Affichage à l'écran (4:3)</PresentationFormat>
  <Paragraphs>164</Paragraphs>
  <Slides>17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Comic Sans MS</vt:lpstr>
      <vt:lpstr>Corbel</vt:lpstr>
      <vt:lpstr>Wingdings</vt:lpstr>
      <vt:lpstr>Wingdings 2</vt:lpstr>
      <vt:lpstr>Wingdings 3</vt:lpstr>
      <vt:lpstr>Module</vt:lpstr>
      <vt:lpstr>Image bitmap</vt:lpstr>
      <vt:lpstr>Présentation de la Formation SdM Licence - Master</vt:lpstr>
      <vt:lpstr>Présentation PowerPoint</vt:lpstr>
      <vt:lpstr>La formation</vt:lpstr>
      <vt:lpstr>Les débouchés</vt:lpstr>
      <vt:lpstr>Présentation PowerPoint</vt:lpstr>
      <vt:lpstr>Présentation PowerPoint</vt:lpstr>
      <vt:lpstr>Majeure Chimie</vt:lpstr>
      <vt:lpstr>Majeure Physique</vt:lpstr>
      <vt:lpstr>Un rapide aperçu du Master</vt:lpstr>
      <vt:lpstr>      Site web de la formation SdM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Master</dc:title>
  <dc:creator>Sébastien Manneville</dc:creator>
  <cp:lastModifiedBy>François Gieres</cp:lastModifiedBy>
  <cp:revision>237</cp:revision>
  <cp:lastPrinted>2012-08-21T08:44:44Z</cp:lastPrinted>
  <dcterms:created xsi:type="dcterms:W3CDTF">2011-08-07T11:50:29Z</dcterms:created>
  <dcterms:modified xsi:type="dcterms:W3CDTF">2024-01-19T17:30:05Z</dcterms:modified>
</cp:coreProperties>
</file>