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61" r:id="rId3"/>
    <p:sldId id="320" r:id="rId4"/>
    <p:sldId id="289" r:id="rId5"/>
    <p:sldId id="285" r:id="rId6"/>
    <p:sldId id="321" r:id="rId7"/>
    <p:sldId id="322" r:id="rId8"/>
    <p:sldId id="269" r:id="rId9"/>
    <p:sldId id="2562" r:id="rId10"/>
  </p:sldIdLst>
  <p:sldSz cx="12192000" cy="6858000"/>
  <p:notesSz cx="7102475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A1FF"/>
    <a:srgbClr val="0C8BFF"/>
    <a:srgbClr val="0096FF"/>
    <a:srgbClr val="006699"/>
    <a:srgbClr val="76D6FF"/>
    <a:srgbClr val="00517A"/>
    <a:srgbClr val="00578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85" autoAdjust="0"/>
    <p:restoredTop sz="93828" autoAdjust="0"/>
  </p:normalViewPr>
  <p:slideViewPr>
    <p:cSldViewPr>
      <p:cViewPr varScale="1">
        <p:scale>
          <a:sx n="90" d="100"/>
          <a:sy n="90" d="100"/>
        </p:scale>
        <p:origin x="224" y="7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98" y="-91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B4D641F-F3D1-4C42-BCAC-6E2FBB7775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5363" tIns="47681" rIns="95363" bIns="47681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91DD146-14E2-4544-8D5A-51F9FEBE0CB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5363" tIns="47681" rIns="95363" bIns="47681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90F3464E-2B95-45DA-B88E-2E3F70BFC83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5363" tIns="47681" rIns="95363" bIns="47681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B519532F-9AAA-4EE3-AED8-DCE5DFEA79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5363" tIns="47681" rIns="95363" bIns="47681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 smtClean="0"/>
            </a:lvl1pPr>
          </a:lstStyle>
          <a:p>
            <a:pPr>
              <a:defRPr/>
            </a:pPr>
            <a:fld id="{835E43E2-50CE-42B1-88F5-96B6E08E4A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A62AF30-8533-4D2C-8DF5-E20ECA1C5A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5363" tIns="47681" rIns="95363" bIns="47681" numCol="1" anchor="t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AA7C989-2446-4163-B738-479567FD7F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5363" tIns="47681" rIns="95363" bIns="47681" numCol="1" anchor="t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160A031-AD8E-45A7-BE60-B7B20EC3EC3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79A7BB5-44F5-4BDB-8623-EFA153AF875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80075" cy="4605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5363" tIns="47681" rIns="95363" bIns="476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4DD5214-D325-4C40-933C-E70627F3B5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5363" tIns="47681" rIns="95363" bIns="47681" numCol="1" anchor="b" anchorCtr="0" compatLnSpc="1">
            <a:prstTxWarp prst="textNoShape">
              <a:avLst/>
            </a:prstTxWarp>
          </a:bodyPr>
          <a:lstStyle>
            <a:lvl1pPr defTabSz="954088" eaLnBrk="1" hangingPunct="1">
              <a:defRPr sz="13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0B4F3B-9367-4EC8-8D36-3CCE5D490B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</p:spPr>
        <p:txBody>
          <a:bodyPr vert="horz" wrap="square" lIns="95363" tIns="47681" rIns="95363" bIns="47681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 smtClean="0"/>
            </a:lvl1pPr>
          </a:lstStyle>
          <a:p>
            <a:pPr>
              <a:defRPr/>
            </a:pPr>
            <a:fld id="{AFA42428-89F0-4421-B7EF-6F935B6F0A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628B2C7-6135-4189-96B3-26F9687259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4700" indent="-29845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2213" indent="-238125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8463" indent="-238125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6300" indent="-239713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35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07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79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51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E4DDD6-BE9F-4437-9472-9DE9543E4519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8D5A2B2-2417-401C-A728-2D81AF8E4C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9C7AF96-CEAA-4537-83EA-EE43673C0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3AEE39E-A63A-42FF-8D81-F211A696783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63" tIns="47681" rIns="95363" bIns="47681" anchor="b"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4700" indent="-29845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2213" indent="-238125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8463" indent="-238125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6300" indent="-239713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35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07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79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51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135F431-6B98-4CD6-BEBC-57205C3FA9E0}" type="slidenum">
              <a:rPr lang="fr-FR" altLang="fr-FR" sz="1300"/>
              <a:pPr algn="r" eaLnBrk="1" hangingPunct="1"/>
              <a:t>3</a:t>
            </a:fld>
            <a:endParaRPr lang="fr-FR" altLang="fr-FR" sz="13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32D9459-FD16-48B3-B55D-9BCD89BB35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7574597-EA62-4F6E-B0C9-FDF2CFA04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02D5FF3-0B31-4DDF-8F4F-0606CC82B3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4700" indent="-29845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2213" indent="-238125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8463" indent="-238125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6300" indent="-239713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35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07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79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51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759690-0334-407D-932E-2B49E7A3E43E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7F0BE84-A372-4743-BA62-8C73D29789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F1EBC3D-8AAB-446B-9B2A-1E0B56D43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C9A91D9-D687-4193-9478-2AD83E3EC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4700" indent="-29845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2213" indent="-238125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8463" indent="-238125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6300" indent="-239713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35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07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79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51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1CAFF7-9620-4D9A-91A5-5355BB923584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7941C1B-36CF-4E1F-859D-3664CE06DF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F462A67-4F29-4A1D-AEE8-787DDA43B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AFCA7E3-044B-4CFF-83F9-16CAEA9021C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63" tIns="47681" rIns="95363" bIns="47681" anchor="b"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4700" indent="-29845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2213" indent="-238125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8463" indent="-238125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6300" indent="-239713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35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07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179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75100" indent="-239713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E0FE281-4EE5-4D25-A6F5-09604610A1A6}" type="slidenum">
              <a:rPr lang="fr-FR" altLang="fr-FR" sz="1300"/>
              <a:pPr algn="r" eaLnBrk="1" hangingPunct="1"/>
              <a:t>6</a:t>
            </a:fld>
            <a:endParaRPr lang="fr-FR" altLang="fr-FR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F69BB7C-1321-4913-9060-15EE5A47D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EF200B2-E13C-404A-91B4-D43A66CB4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A42428-89F0-4421-B7EF-6F935B6F0A2F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108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366BB1-2F00-4653-B0D4-663A6AB35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E62BF-599F-4667-9515-04B754A1E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D6341A-9FCA-4B4E-BD95-17501DB2D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C74A-5306-43E3-85A7-EEF10A346D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931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0C32BF-7603-4DCC-AFC4-650E5514BE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3567F6B-AAA0-446E-AB0C-8C3979C40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4434A-2D34-44A7-A17B-BDC9AE9FD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0A96A-966C-4E64-9EFA-AE63E6C926B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731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B33EA2-7B63-4366-A2B4-77BC2E9694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7ABA2F-9C02-42F0-A91C-1CCB313E1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70FE03-DAB4-4ECD-B7DD-784736E290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F205A-D0D5-4E2A-B0EC-92CCE6A57D0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350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1D83F65-F449-4162-897D-77927C4F2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755D95-FE08-451E-BAA1-F8160DE52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439709E-C77C-4F8B-9DEA-ABCE91D42A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B91361-EE8B-4C78-AE19-B782F4AC15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46F96E-0A69-4EA2-ABEC-38E1D1B5E0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14A8A08-3EC3-4057-A704-1B04159CDCD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.olivieri@univ-lyon1.fr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damien.issanchou@univ-lyon1.fr" TargetMode="External"/><Relationship Id="rId12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mailto:claire.perrin@univ-lyon1.fr" TargetMode="External"/><Relationship Id="rId11" Type="http://schemas.openxmlformats.org/officeDocument/2006/relationships/image" Target="../media/image3.jpeg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hyperlink" Target="mailto:bruno.sommer@univ-lyon1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hyperlink" Target="https://ufr-staps.univ-lyon1.fr/formations/licence-et-master/les-mast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>
            <a:extLst>
              <a:ext uri="{FF2B5EF4-FFF2-40B4-BE49-F238E27FC236}">
                <a16:creationId xmlns:a16="http://schemas.microsoft.com/office/drawing/2014/main" id="{F8B65146-385C-43AC-82D2-3018272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1">
            <a:extLst>
              <a:ext uri="{FF2B5EF4-FFF2-40B4-BE49-F238E27FC236}">
                <a16:creationId xmlns:a16="http://schemas.microsoft.com/office/drawing/2014/main" id="{E5D03577-9F39-4E87-9EC7-270B85B2A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2379412"/>
            <a:ext cx="11737304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533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fr-FR" altLang="fr-FR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Master STAPS mention Activité Physique Adaptée-Santé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fr-FR" altLang="fr-FR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parcours Intervention, Gestion et </a:t>
            </a:r>
            <a:r>
              <a:rPr lang="en-US" altLang="fr-FR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altLang="fr-FR" sz="28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valuation en APA-S (IGEAPAS)</a:t>
            </a:r>
            <a:endParaRPr lang="fr-FR" altLang="fr-FR" sz="2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39681566-A874-40FC-A431-529955852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624" y="4581128"/>
            <a:ext cx="12192000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Responsable mention Master IGEAPAS : </a:t>
            </a:r>
            <a:r>
              <a:rPr lang="fr-FR" altLang="fr-FR" sz="1800" dirty="0">
                <a:latin typeface="Calibri" panose="020F0502020204030204" pitchFamily="34" charset="0"/>
                <a:cs typeface="Calibri" panose="020F0502020204030204" pitchFamily="34" charset="0"/>
              </a:rPr>
              <a:t>Claire PERRIN </a:t>
            </a:r>
            <a:r>
              <a:rPr lang="fr-FR" alt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altLang="fr-FR" sz="18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claire.perrin@univ-lyon1.fr</a:t>
            </a:r>
            <a:r>
              <a:rPr lang="fr-FR" alt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buFontTx/>
              <a:buNone/>
            </a:pPr>
            <a:endParaRPr lang="fr-FR" altLang="fr-F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None/>
            </a:pPr>
            <a:r>
              <a:rPr lang="fr-FR" alt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Responsable du M1 IGEAPAS : </a:t>
            </a: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Damien ISSANCHOU</a:t>
            </a:r>
            <a:r>
              <a:rPr lang="fr-FR" alt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damien.issanchou@univ-lyon1.fr</a:t>
            </a: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buNone/>
            </a:pPr>
            <a:r>
              <a:rPr lang="fr-FR" alt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Responsables du M2 IGEAPAS : </a:t>
            </a: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Claire PERRIN et Sophie BERTHOUZE (</a:t>
            </a:r>
            <a:r>
              <a:rPr lang="fr-FR" altLang="fr-FR" sz="14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sophie.berthouze@univ-lyon1.fr</a:t>
            </a: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buNone/>
            </a:pPr>
            <a:r>
              <a:rPr lang="fr-FR" alt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Scolarité :</a:t>
            </a: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David OLIVIERI (</a:t>
            </a: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david.olivieri@univ-lyon1.fr</a:t>
            </a: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buNone/>
            </a:pPr>
            <a:r>
              <a:rPr lang="fr-FR" altLang="fr-FR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Responsables de l’alternance :</a:t>
            </a: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Bruno SOMMER (</a:t>
            </a: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bruno.sommer@univ-lyon1.fr</a:t>
            </a:r>
            <a:r>
              <a:rPr lang="fr-FR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53530D7-0582-40ED-9AA5-DC78CEC7220B}"/>
              </a:ext>
            </a:extLst>
          </p:cNvPr>
          <p:cNvCxnSpPr/>
          <p:nvPr/>
        </p:nvCxnSpPr>
        <p:spPr>
          <a:xfrm>
            <a:off x="2258388" y="3453821"/>
            <a:ext cx="7272338" cy="0"/>
          </a:xfrm>
          <a:prstGeom prst="line">
            <a:avLst/>
          </a:prstGeom>
          <a:ln w="38100">
            <a:solidFill>
              <a:srgbClr val="005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Image 1">
            <a:extLst>
              <a:ext uri="{FF2B5EF4-FFF2-40B4-BE49-F238E27FC236}">
                <a16:creationId xmlns:a16="http://schemas.microsoft.com/office/drawing/2014/main" id="{289A7DF8-7468-4198-A2DD-C87AE1883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28644"/>
            <a:ext cx="5234928" cy="15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882CA1-5CFF-4400-870D-C373E9BC662E}"/>
              </a:ext>
            </a:extLst>
          </p:cNvPr>
          <p:cNvSpPr/>
          <p:nvPr/>
        </p:nvSpPr>
        <p:spPr>
          <a:xfrm>
            <a:off x="2808808" y="3615316"/>
            <a:ext cx="6096000" cy="457200"/>
          </a:xfrm>
          <a:prstGeom prst="rect">
            <a:avLst/>
          </a:prstGeom>
        </p:spPr>
        <p:txBody>
          <a:bodyPr>
            <a:spAutoFit/>
          </a:bodyPr>
          <a:lstStyle>
            <a:lvl1pPr marL="5334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fr-FR" altLang="fr-FR" sz="2400" b="1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Année universitaire 2024 - 2025</a:t>
            </a:r>
            <a:endParaRPr lang="fr-FR" altLang="fr-FR" sz="24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F83C6201-1422-4C37-A595-8EAF39FA8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76476"/>
            <a:ext cx="1941254" cy="194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Recording 18 janv. 2024 à 00:07:40">
            <a:hlinkClick r:id="" action="ppaction://media"/>
            <a:extLst>
              <a:ext uri="{FF2B5EF4-FFF2-40B4-BE49-F238E27FC236}">
                <a16:creationId xmlns:a16="http://schemas.microsoft.com/office/drawing/2014/main" id="{25B510F3-D408-F894-6315-15FC7C1D0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F6F8FE-76A5-D454-D06F-7F7E7E3518CC}"/>
              </a:ext>
            </a:extLst>
          </p:cNvPr>
          <p:cNvSpPr/>
          <p:nvPr/>
        </p:nvSpPr>
        <p:spPr>
          <a:xfrm>
            <a:off x="3071664" y="1627076"/>
            <a:ext cx="540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Master 1 IGEAPAS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0BF381-98C7-7BA6-97AF-EF44F3D4A49D}"/>
              </a:ext>
            </a:extLst>
          </p:cNvPr>
          <p:cNvSpPr/>
          <p:nvPr/>
        </p:nvSpPr>
        <p:spPr>
          <a:xfrm>
            <a:off x="3071664" y="3284984"/>
            <a:ext cx="2578224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Master 2 IGEAPAS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1F871B-F7A7-6DE3-85BF-01028B8A8F20}"/>
              </a:ext>
            </a:extLst>
          </p:cNvPr>
          <p:cNvSpPr/>
          <p:nvPr/>
        </p:nvSpPr>
        <p:spPr>
          <a:xfrm>
            <a:off x="6015202" y="3304254"/>
            <a:ext cx="2434208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Master 2 IGEAPAS              option recherche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1B0E53-95EA-27E2-1A29-7917369AE28E}"/>
              </a:ext>
            </a:extLst>
          </p:cNvPr>
          <p:cNvSpPr/>
          <p:nvPr/>
        </p:nvSpPr>
        <p:spPr>
          <a:xfrm>
            <a:off x="6023992" y="4651312"/>
            <a:ext cx="24342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Professionnalisation </a:t>
            </a:r>
            <a:r>
              <a:rPr lang="fr-FR" sz="1400" dirty="0"/>
              <a:t>Evaluation, Recherche et Développement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52AA35-80D2-4593-0B86-BB6C50091B96}"/>
              </a:ext>
            </a:extLst>
          </p:cNvPr>
          <p:cNvSpPr/>
          <p:nvPr/>
        </p:nvSpPr>
        <p:spPr>
          <a:xfrm>
            <a:off x="8678550" y="4651312"/>
            <a:ext cx="18505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Thèse          </a:t>
            </a:r>
            <a:r>
              <a:rPr lang="fr-FR" sz="1400" dirty="0"/>
              <a:t>Contrat doctoral ou thèse </a:t>
            </a:r>
            <a:r>
              <a:rPr lang="fr-FR" sz="1400" dirty="0" err="1"/>
              <a:t>Cifre</a:t>
            </a:r>
            <a:endParaRPr lang="fr-FR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9CC219-2AF6-41E9-29D1-405AA9F49F4F}"/>
              </a:ext>
            </a:extLst>
          </p:cNvPr>
          <p:cNvSpPr/>
          <p:nvPr/>
        </p:nvSpPr>
        <p:spPr>
          <a:xfrm>
            <a:off x="2987073" y="4627984"/>
            <a:ext cx="26628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Professionnalisation </a:t>
            </a:r>
            <a:r>
              <a:rPr lang="fr-FR" sz="1400" dirty="0"/>
              <a:t>Coordinateur en APA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2AFDBCA-6977-1E4D-CBC4-87301F25D454}"/>
              </a:ext>
            </a:extLst>
          </p:cNvPr>
          <p:cNvCxnSpPr>
            <a:cxnSpLocks/>
          </p:cNvCxnSpPr>
          <p:nvPr/>
        </p:nvCxnSpPr>
        <p:spPr>
          <a:xfrm flipH="1">
            <a:off x="4360776" y="2564904"/>
            <a:ext cx="1159160" cy="673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D3EE01B-C006-4E57-482C-C9D5CD40A58F}"/>
              </a:ext>
            </a:extLst>
          </p:cNvPr>
          <p:cNvCxnSpPr>
            <a:cxnSpLocks/>
          </p:cNvCxnSpPr>
          <p:nvPr/>
        </p:nvCxnSpPr>
        <p:spPr>
          <a:xfrm>
            <a:off x="5807968" y="2564904"/>
            <a:ext cx="1424338" cy="669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3458EC1-7702-BEDB-9B0F-39D2F962A4CC}"/>
              </a:ext>
            </a:extLst>
          </p:cNvPr>
          <p:cNvCxnSpPr>
            <a:stCxn id="3" idx="2"/>
          </p:cNvCxnSpPr>
          <p:nvPr/>
        </p:nvCxnSpPr>
        <p:spPr>
          <a:xfrm>
            <a:off x="4360776" y="4199384"/>
            <a:ext cx="0" cy="381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E415C92-A5C5-FAB8-4580-A4DC7721D551}"/>
              </a:ext>
            </a:extLst>
          </p:cNvPr>
          <p:cNvCxnSpPr>
            <a:stCxn id="3" idx="2"/>
            <a:endCxn id="3" idx="2"/>
          </p:cNvCxnSpPr>
          <p:nvPr/>
        </p:nvCxnSpPr>
        <p:spPr>
          <a:xfrm>
            <a:off x="4360776" y="419938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E7391FD-4D33-3B92-47EF-D62FD4087290}"/>
              </a:ext>
            </a:extLst>
          </p:cNvPr>
          <p:cNvCxnSpPr>
            <a:cxnSpLocks/>
          </p:cNvCxnSpPr>
          <p:nvPr/>
        </p:nvCxnSpPr>
        <p:spPr>
          <a:xfrm>
            <a:off x="7223516" y="4273760"/>
            <a:ext cx="8790" cy="362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84EE6D7D-6FBC-905A-05FD-170B1FB17753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7232306" y="4218654"/>
            <a:ext cx="2320078" cy="362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F40D9517-F0F6-C485-E820-60859BB56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424" y="262167"/>
            <a:ext cx="1850578" cy="1953933"/>
          </a:xfrm>
          <a:prstGeom prst="rect">
            <a:avLst/>
          </a:prstGeom>
        </p:spPr>
      </p:pic>
      <p:pic>
        <p:nvPicPr>
          <p:cNvPr id="13" name="Audio Recording 18 janv. 2024 à 00:16:22">
            <a:hlinkClick r:id="" action="ppaction://media"/>
            <a:extLst>
              <a:ext uri="{FF2B5EF4-FFF2-40B4-BE49-F238E27FC236}">
                <a16:creationId xmlns:a16="http://schemas.microsoft.com/office/drawing/2014/main" id="{E7672815-23D8-F94B-3C8E-19F477AFF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>
            <a:extLst>
              <a:ext uri="{FF2B5EF4-FFF2-40B4-BE49-F238E27FC236}">
                <a16:creationId xmlns:a16="http://schemas.microsoft.com/office/drawing/2014/main" id="{1EDF677A-E4F7-483F-AAB5-4EB537326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841D83-9236-4B8D-9168-06AD94660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8" y="2086163"/>
            <a:ext cx="120726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005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Objectif central du parcours IGEAPAS de Lyon :</a:t>
            </a:r>
          </a:p>
          <a:p>
            <a:pPr eaLnBrk="1" hangingPunct="1"/>
            <a:endParaRPr lang="fr-FR" altLang="fr-FR" b="1" dirty="0">
              <a:solidFill>
                <a:srgbClr val="00517A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Former des cadres (chefs de projet/coordinateurs) capables de </a:t>
            </a:r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concevoir et de mettre en œuvre des dispositifs/projets APA innovants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qui répondent aux besoins des publics et du territoire et contribuent au projet des organisations.</a:t>
            </a:r>
          </a:p>
          <a:p>
            <a:pPr eaLnBrk="1" hangingPunct="1"/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99C68A84-F664-4E14-B850-7E4FE89D6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211137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Recording 18 janv. 2024 à 00:17:37">
            <a:hlinkClick r:id="" action="ppaction://media"/>
            <a:extLst>
              <a:ext uri="{FF2B5EF4-FFF2-40B4-BE49-F238E27FC236}">
                <a16:creationId xmlns:a16="http://schemas.microsoft.com/office/drawing/2014/main" id="{5CE38FC0-E498-122F-17F4-892DD190F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>
            <a:extLst>
              <a:ext uri="{FF2B5EF4-FFF2-40B4-BE49-F238E27FC236}">
                <a16:creationId xmlns:a16="http://schemas.microsoft.com/office/drawing/2014/main" id="{56A9C457-DC53-4393-8B48-1FB64690C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3363"/>
            <a:ext cx="12192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1">
            <a:extLst>
              <a:ext uri="{FF2B5EF4-FFF2-40B4-BE49-F238E27FC236}">
                <a16:creationId xmlns:a16="http://schemas.microsoft.com/office/drawing/2014/main" id="{AAE0EEB0-FA7F-4A31-93C9-600E4ECB4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7" y="508229"/>
            <a:ext cx="842486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fr-FR" altLang="fr-FR" sz="2800" b="1" u="sng" dirty="0">
                <a:solidFill>
                  <a:srgbClr val="26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Présentation de la formation</a:t>
            </a:r>
            <a:endParaRPr lang="fr-FR" altLang="fr-FR" sz="2800" u="sng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5921A4-687F-453F-8AE3-A959DF989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1484313"/>
            <a:ext cx="1065649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79475" indent="-3429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1763" indent="-3429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924050" indent="-3429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46338" indent="-3429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903538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60738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817938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75138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005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formation de niveau master</a:t>
            </a:r>
          </a:p>
          <a:p>
            <a:pPr eaLnBrk="1" hangingPunct="1"/>
            <a:endParaRPr lang="fr-FR" altLang="fr-FR" b="1" dirty="0">
              <a:solidFill>
                <a:srgbClr val="0051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1) Correspond à une formation professionnelle </a:t>
            </a:r>
            <a:r>
              <a:rPr lang="fr-FR" altLang="fr-FR" b="1" u="sng" dirty="0">
                <a:latin typeface="Calibri" panose="020F0502020204030204" pitchFamily="34" charset="0"/>
                <a:cs typeface="Calibri" panose="020F0502020204030204" pitchFamily="34" charset="0"/>
              </a:rPr>
              <a:t>par la recherche scientifique</a:t>
            </a:r>
          </a:p>
          <a:p>
            <a:pPr eaLnBrk="1" hangingPunct="1"/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2) Suppose une organisation du travail </a:t>
            </a:r>
            <a:r>
              <a:rPr lang="fr-FR" altLang="fr-FR" b="1" u="sng" dirty="0">
                <a:latin typeface="Calibri" panose="020F0502020204030204" pitchFamily="34" charset="0"/>
                <a:cs typeface="Calibri" panose="020F0502020204030204" pitchFamily="34" charset="0"/>
              </a:rPr>
              <a:t>autour d’un projet innovant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(stage ou alternance)</a:t>
            </a:r>
          </a:p>
          <a:p>
            <a:pPr eaLnBrk="1" hangingPunct="1"/>
            <a:endParaRPr lang="fr-FR" altLang="fr-FR" b="1" dirty="0">
              <a:solidFill>
                <a:srgbClr val="0051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fr-FR" altLang="fr-FR" sz="2400" b="1" dirty="0">
                <a:solidFill>
                  <a:srgbClr val="005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Caractéristiques spécifiques du parcours IGEAPAS (Lyon 1) :</a:t>
            </a:r>
          </a:p>
          <a:p>
            <a:pPr eaLnBrk="1" hangingPunct="1"/>
            <a:endParaRPr lang="fr-FR" altLang="fr-FR" b="1" dirty="0">
              <a:solidFill>
                <a:srgbClr val="0051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AutoNum type="arabicParenR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Un ancrage pluridisciplinaire affirmé (physiologie, neurosciences, biomécanique, psychologie, sociologie, sciences politiques) au service d’une formation scientifique poussée</a:t>
            </a:r>
          </a:p>
          <a:p>
            <a:pPr eaLnBrk="1" hangingPunct="1">
              <a:buFontTx/>
              <a:buAutoNum type="arabicParenR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Un réseau de professionnels dense et solide (</a:t>
            </a:r>
            <a:r>
              <a:rPr lang="fr-FR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chef·fe·s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de service, </a:t>
            </a:r>
            <a:r>
              <a:rPr lang="fr-FR" alt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directeur·trice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de structures, cadres en APA, etc.)</a:t>
            </a:r>
          </a:p>
          <a:p>
            <a:pPr eaLnBrk="1" hangingPunct="1">
              <a:buFontTx/>
              <a:buAutoNum type="arabicParenR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La création ou l’amélioration d’un service innovant en APA au cours de la formation (projet sur 2 ans encouragé)</a:t>
            </a:r>
          </a:p>
          <a:p>
            <a:pPr eaLnBrk="1" hangingPunct="1">
              <a:buFontTx/>
              <a:buAutoNum type="arabicParenR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La possibilité de se former en alternance sur toute la durée du Master</a:t>
            </a:r>
          </a:p>
          <a:p>
            <a:pPr eaLnBrk="1" hangingPunct="1">
              <a:buFontTx/>
              <a:buAutoNum type="arabicParenR"/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Un taux de professionnalisation en APA (93% des alternants) très fort et une reconnaissance croissante du niveau </a:t>
            </a:r>
            <a:r>
              <a:rPr lang="fr-FR" altLang="fr-FR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cadre APA</a:t>
            </a:r>
          </a:p>
        </p:txBody>
      </p:sp>
      <p:pic>
        <p:nvPicPr>
          <p:cNvPr id="9221" name="Picture 9">
            <a:extLst>
              <a:ext uri="{FF2B5EF4-FFF2-40B4-BE49-F238E27FC236}">
                <a16:creationId xmlns:a16="http://schemas.microsoft.com/office/drawing/2014/main" id="{ECC7D59B-A5FF-4389-9EB8-7330D4C6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788" y="188913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Recording 18 janv. 2024 à 01:06:47">
            <a:hlinkClick r:id="" action="ppaction://media"/>
            <a:extLst>
              <a:ext uri="{FF2B5EF4-FFF2-40B4-BE49-F238E27FC236}">
                <a16:creationId xmlns:a16="http://schemas.microsoft.com/office/drawing/2014/main" id="{60D1E136-3714-A680-7957-1EB674EDA0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>
            <a:extLst>
              <a:ext uri="{FF2B5EF4-FFF2-40B4-BE49-F238E27FC236}">
                <a16:creationId xmlns:a16="http://schemas.microsoft.com/office/drawing/2014/main" id="{E9099A33-06BE-4F8B-970D-9B421E405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875"/>
            <a:ext cx="1219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à entaille 10">
            <a:extLst>
              <a:ext uri="{FF2B5EF4-FFF2-40B4-BE49-F238E27FC236}">
                <a16:creationId xmlns:a16="http://schemas.microsoft.com/office/drawing/2014/main" id="{2F39ED67-4212-41F9-A8AB-AF4E4692BB29}"/>
              </a:ext>
            </a:extLst>
          </p:cNvPr>
          <p:cNvSpPr/>
          <p:nvPr/>
        </p:nvSpPr>
        <p:spPr>
          <a:xfrm>
            <a:off x="1236663" y="1246188"/>
            <a:ext cx="574675" cy="360362"/>
          </a:xfrm>
          <a:prstGeom prst="notchedRightArrow">
            <a:avLst/>
          </a:prstGeom>
          <a:solidFill>
            <a:srgbClr val="00517A"/>
          </a:solidFill>
          <a:ln>
            <a:solidFill>
              <a:srgbClr val="005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5364" name="Rectangle 11">
            <a:extLst>
              <a:ext uri="{FF2B5EF4-FFF2-40B4-BE49-F238E27FC236}">
                <a16:creationId xmlns:a16="http://schemas.microsoft.com/office/drawing/2014/main" id="{0AFD85B4-6BFE-4D79-B8FD-451988C46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196975"/>
            <a:ext cx="1836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Les attendus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4C136C-68B1-4452-872C-64C652C9A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8" y="1989138"/>
            <a:ext cx="109442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1°) Avoir un parcours académique en lien avec la mention de master : </a:t>
            </a:r>
            <a:r>
              <a:rPr lang="fr-FR" alt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licence STAPS APA-S prioritaire </a:t>
            </a: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(ou d’un diplôme de niveau Bac+3 permettant d’encadrer de l’AP auprès de publics à besoins spécifiques).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2°) Posséder des compétences académiques dans le domaine de l’activité physique adaptée.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3°) Avoir une expérience professionnelle dans le secteur sanitaire, médico-social et/ou social auprès de publics à besoins spécifiques.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4°) Avoir un projet professionnel cohérent avec les objectifs du master.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705BE5A-E08D-40D7-827B-A01C57D37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60350"/>
            <a:ext cx="6478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fr-FR" altLang="fr-FR" sz="2800" b="1" u="sng" dirty="0">
                <a:solidFill>
                  <a:srgbClr val="26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L’entrée dans le M1</a:t>
            </a:r>
            <a:endParaRPr lang="fr-FR" altLang="fr-FR" sz="2800" u="sng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7" name="Picture 8">
            <a:extLst>
              <a:ext uri="{FF2B5EF4-FFF2-40B4-BE49-F238E27FC236}">
                <a16:creationId xmlns:a16="http://schemas.microsoft.com/office/drawing/2014/main" id="{8A7AC84C-EA2D-439D-AB58-644F6704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188913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Recording 18 janv. 2024 à 01:11:33">
            <a:hlinkClick r:id="" action="ppaction://media"/>
            <a:extLst>
              <a:ext uri="{FF2B5EF4-FFF2-40B4-BE49-F238E27FC236}">
                <a16:creationId xmlns:a16="http://schemas.microsoft.com/office/drawing/2014/main" id="{05CF7F9D-B344-D504-52FB-FA0FBF87A7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>
            <a:extLst>
              <a:ext uri="{FF2B5EF4-FFF2-40B4-BE49-F238E27FC236}">
                <a16:creationId xmlns:a16="http://schemas.microsoft.com/office/drawing/2014/main" id="{C582B95C-11BE-488B-838D-4A2C8189E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875"/>
            <a:ext cx="1219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à entaille 10">
            <a:extLst>
              <a:ext uri="{FF2B5EF4-FFF2-40B4-BE49-F238E27FC236}">
                <a16:creationId xmlns:a16="http://schemas.microsoft.com/office/drawing/2014/main" id="{EFAE6ED3-F4BC-4061-97BF-6A42860E5EEB}"/>
              </a:ext>
            </a:extLst>
          </p:cNvPr>
          <p:cNvSpPr/>
          <p:nvPr/>
        </p:nvSpPr>
        <p:spPr>
          <a:xfrm>
            <a:off x="1271464" y="1078759"/>
            <a:ext cx="574675" cy="360362"/>
          </a:xfrm>
          <a:prstGeom prst="notchedRightArrow">
            <a:avLst/>
          </a:prstGeom>
          <a:solidFill>
            <a:srgbClr val="00517A"/>
          </a:solidFill>
          <a:ln>
            <a:solidFill>
              <a:srgbClr val="005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7412" name="Rectangle 11">
            <a:extLst>
              <a:ext uri="{FF2B5EF4-FFF2-40B4-BE49-F238E27FC236}">
                <a16:creationId xmlns:a16="http://schemas.microsoft.com/office/drawing/2014/main" id="{E0F0A9DA-B61B-42BA-9F7D-0A03D6861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00755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FR" alt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Les critères de sélection pour la rentrée 2024-2025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7DD83F-094A-48CF-8240-4226B8C1B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" y="1773853"/>
            <a:ext cx="109442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1°) Résultats académiques (notes du S1 au S5), essentiel.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2°) Compétences professionnelles dans le domaine APA (notes dans les UE d’intervention professionnelle, évaluations des tuteurs de stage), très important.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3°) Savoir-être (engagement dans les activités de formation, activités bénévoles à visée d’aide), important.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4°) Qualité du dossier, important.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5°) Connaissance de la formation et cohérence du projet (description du projet, lettre de motivation, promesse d’embauche), très important.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6°) Autres engagements et réalisations (expériences dans le domaine APA, etc.), complémentaire.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D66FD71-409B-4FFC-BE99-7576A7EBD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60350"/>
            <a:ext cx="6478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fr-FR" altLang="fr-FR" sz="2800" b="1" u="sng" dirty="0">
                <a:solidFill>
                  <a:srgbClr val="26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L’entrée dans le M1</a:t>
            </a:r>
            <a:endParaRPr lang="fr-FR" altLang="fr-FR" sz="2800" u="sng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5" name="Picture 8">
            <a:extLst>
              <a:ext uri="{FF2B5EF4-FFF2-40B4-BE49-F238E27FC236}">
                <a16:creationId xmlns:a16="http://schemas.microsoft.com/office/drawing/2014/main" id="{353E4CC1-5AD5-4587-BE47-FA062BCD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188913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Recording 18 janv. 2024 à 00:31:05">
            <a:hlinkClick r:id="" action="ppaction://media"/>
            <a:extLst>
              <a:ext uri="{FF2B5EF4-FFF2-40B4-BE49-F238E27FC236}">
                <a16:creationId xmlns:a16="http://schemas.microsoft.com/office/drawing/2014/main" id="{04DEBB7B-01B3-DB6A-F196-58F7FD0B3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06437" y="2027212"/>
            <a:ext cx="10942637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Le stage comme l’alternance s’organisent autour d’un projet innovant en APA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Objectif général du stage Master : 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concevoir et mettre en œuvre un dispositif/projet APA innovant qui réponde aux besoins des publics et du territoire et contribue au projet/développement de la structure d’accueil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fr-FR" altLang="fr-FR" sz="1800" i="1" dirty="0">
                <a:latin typeface="Calibri" panose="020F0502020204030204" pitchFamily="34" charset="0"/>
                <a:cs typeface="Calibri" panose="020F0502020204030204" pitchFamily="34" charset="0"/>
              </a:rPr>
              <a:t>avec les sous-objectifs particuliers en Master 1ère année : </a:t>
            </a:r>
            <a:endParaRPr lang="fr-FR" altLang="fr-FR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développer et participer au projet en APA de la structure d’accueil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découvrir au moins une des missions associées au métier de cadre en APA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conduire un diagnostic approfondi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conduire une étude originale et rédiger un mémoire  d’étude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92361" y="466042"/>
            <a:ext cx="8929191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fr-FR" altLang="fr-FR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Informations générales sur le stage Master IGEAPAS</a:t>
            </a:r>
            <a:endParaRPr lang="fr-FR" altLang="fr-FR" sz="2800" u="sng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8" descr="IGEA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188913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Recording 18 janv. 2024 à 00:32:46">
            <a:hlinkClick r:id="" action="ppaction://media"/>
            <a:extLst>
              <a:ext uri="{FF2B5EF4-FFF2-40B4-BE49-F238E27FC236}">
                <a16:creationId xmlns:a16="http://schemas.microsoft.com/office/drawing/2014/main" id="{7543487A-3359-7D90-7970-5854F5ADB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6553" y="-171400"/>
            <a:ext cx="10972800" cy="11430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Option « Recherche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376" y="1124744"/>
            <a:ext cx="11521280" cy="5733256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Finalités option : </a:t>
            </a:r>
            <a:r>
              <a:rPr lang="fr-FR" sz="1800" dirty="0"/>
              <a:t>permettre</a:t>
            </a:r>
            <a:r>
              <a:rPr lang="fr-FR" sz="2000" dirty="0"/>
              <a:t> </a:t>
            </a:r>
            <a:r>
              <a:rPr lang="fr-FR" sz="1800" dirty="0"/>
              <a:t>approfondissement scientifique avec orientation disciplinaire </a:t>
            </a:r>
            <a:r>
              <a:rPr lang="en-AE" sz="1800" dirty="0"/>
              <a:t>–</a:t>
            </a:r>
            <a:r>
              <a:rPr lang="fr-FR" sz="1800" dirty="0"/>
              <a:t> </a:t>
            </a:r>
            <a:r>
              <a:rPr lang="fr-FR" sz="1600" dirty="0"/>
              <a:t>pour préparer une formation doctorale et/ou une insertion professionnelle future dans milieu de la recherche ou de la R&amp;D (recherche et développement) des secteurs publics ou/et industriels</a:t>
            </a:r>
          </a:p>
          <a:p>
            <a:endParaRPr lang="fr-FR" sz="1600" dirty="0"/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Organisation : </a:t>
            </a:r>
          </a:p>
          <a:p>
            <a:pPr lvl="1"/>
            <a:r>
              <a:rPr lang="fr-FR" sz="1800" dirty="0"/>
              <a:t>Option d’approfondissement scientifiques : 3 choix d’UE optionnelles </a:t>
            </a:r>
            <a:r>
              <a:rPr lang="fr-FR" sz="1400" dirty="0"/>
              <a:t>(3 à 6 UE selon nbre crédits) </a:t>
            </a:r>
            <a:r>
              <a:rPr lang="fr-FR" sz="1800" dirty="0"/>
              <a:t>à la place de certaines UE du parcours classique</a:t>
            </a:r>
            <a:endParaRPr lang="en-AE" sz="1600" i="1" dirty="0"/>
          </a:p>
          <a:p>
            <a:pPr lvl="2"/>
            <a:r>
              <a:rPr lang="fr-FR" sz="1400" i="1" dirty="0"/>
              <a:t>UE appartenant à d’autres parcours recherche de Master (par ex : parcours SMS du Master EOPS) </a:t>
            </a:r>
          </a:p>
          <a:p>
            <a:pPr lvl="1"/>
            <a:endParaRPr lang="fr-FR" sz="1600" i="1" dirty="0"/>
          </a:p>
          <a:p>
            <a:pPr marL="457200" lvl="1" indent="0">
              <a:buNone/>
            </a:pPr>
            <a:endParaRPr lang="fr-FR" sz="1600" i="1" dirty="0"/>
          </a:p>
          <a:p>
            <a:pPr lvl="1"/>
            <a:endParaRPr lang="fr-FR" sz="1600" i="1" dirty="0"/>
          </a:p>
          <a:p>
            <a:pPr lvl="1"/>
            <a:endParaRPr lang="fr-FR" sz="1600" i="1" dirty="0"/>
          </a:p>
          <a:p>
            <a:pPr lvl="1"/>
            <a:endParaRPr lang="fr-FR" sz="1600" i="1" dirty="0"/>
          </a:p>
          <a:p>
            <a:pPr lvl="1"/>
            <a:endParaRPr lang="fr-FR" sz="1600" i="1" dirty="0"/>
          </a:p>
          <a:p>
            <a:pPr lvl="1"/>
            <a:endParaRPr lang="fr-FR" sz="1600" i="1" dirty="0"/>
          </a:p>
          <a:p>
            <a:pPr lvl="1"/>
            <a:endParaRPr lang="fr-FR" sz="1600" i="1" dirty="0"/>
          </a:p>
          <a:p>
            <a:pPr lvl="2"/>
            <a:r>
              <a:rPr lang="fr-FR" sz="1400" i="1" dirty="0"/>
              <a:t>Reste du parcours classique commun à tous les étudiants IGEAPAS</a:t>
            </a:r>
          </a:p>
          <a:p>
            <a:pPr lvl="1"/>
            <a:r>
              <a:rPr lang="fr-FR" sz="1800" dirty="0"/>
              <a:t>Stage de recherche en laboratoire (L-</a:t>
            </a:r>
            <a:r>
              <a:rPr lang="fr-FR" sz="1800" dirty="0" err="1"/>
              <a:t>ViS</a:t>
            </a:r>
            <a:r>
              <a:rPr lang="fr-FR" sz="1800" dirty="0"/>
              <a:t> ou LIBM) et possiblement en structure d’accueil</a:t>
            </a:r>
          </a:p>
          <a:p>
            <a:pPr lvl="1"/>
            <a:r>
              <a:rPr lang="fr-FR" sz="1800" dirty="0"/>
              <a:t>Mémoire de recherche (21 ECTS)</a:t>
            </a:r>
          </a:p>
          <a:p>
            <a:pPr marL="457200" lvl="1" indent="0">
              <a:buNone/>
            </a:pPr>
            <a:endParaRPr lang="fr-FR" sz="1800" dirty="0"/>
          </a:p>
        </p:txBody>
      </p:sp>
      <p:pic>
        <p:nvPicPr>
          <p:cNvPr id="5" name="Imag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847529" y="3573016"/>
            <a:ext cx="8136904" cy="2160240"/>
          </a:xfrm>
          <a:prstGeom prst="rect">
            <a:avLst/>
          </a:prstGeom>
        </p:spPr>
      </p:pic>
      <p:pic>
        <p:nvPicPr>
          <p:cNvPr id="7" name="Audio Recording 18 janv. 2024 à 01:34:07">
            <a:hlinkClick r:id="" action="ppaction://media"/>
            <a:extLst>
              <a:ext uri="{FF2B5EF4-FFF2-40B4-BE49-F238E27FC236}">
                <a16:creationId xmlns:a16="http://schemas.microsoft.com/office/drawing/2014/main" id="{81B6D292-B1B8-1AE0-F6A0-8C6F3AC643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309AF5B-96FB-6A7A-C6A7-969582C22F4E}"/>
              </a:ext>
            </a:extLst>
          </p:cNvPr>
          <p:cNvSpPr txBox="1"/>
          <p:nvPr/>
        </p:nvSpPr>
        <p:spPr>
          <a:xfrm>
            <a:off x="2207568" y="3059668"/>
            <a:ext cx="8374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https://ufr-staps.univ-lyon1.fr/formations/licence-et-master/les-masters</a:t>
            </a:r>
            <a:r>
              <a:rPr lang="fr-FR" dirty="0"/>
              <a:t> </a:t>
            </a:r>
          </a:p>
        </p:txBody>
      </p:sp>
      <p:pic>
        <p:nvPicPr>
          <p:cNvPr id="6" name="Audio Recording 18 janv. 2024 à 01:37:29">
            <a:hlinkClick r:id="" action="ppaction://media"/>
            <a:extLst>
              <a:ext uri="{FF2B5EF4-FFF2-40B4-BE49-F238E27FC236}">
                <a16:creationId xmlns:a16="http://schemas.microsoft.com/office/drawing/2014/main" id="{64168802-2ABA-67FE-12FA-30B33227A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Application>Microsoft Macintosh PowerPoint</Application>
  <PresentationFormat>Grand écran</PresentationFormat>
  <Paragraphs>87</Paragraphs>
  <Slides>9</Slides>
  <Notes>6</Notes>
  <HiddenSlides>0</HiddenSlides>
  <MMClips>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Option « Recherche »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/>
  <cp:lastModifiedBy/>
  <cp:revision>55</cp:revision>
  <dcterms:created xsi:type="dcterms:W3CDTF">2013-10-29T17:52:39Z</dcterms:created>
  <dcterms:modified xsi:type="dcterms:W3CDTF">2024-01-18T00:45:39Z</dcterms:modified>
</cp:coreProperties>
</file>