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1189" r:id="rId2"/>
    <p:sldId id="1214" r:id="rId3"/>
    <p:sldId id="1215" r:id="rId4"/>
    <p:sldId id="1216" r:id="rId5"/>
    <p:sldId id="1204" r:id="rId6"/>
    <p:sldId id="1207" r:id="rId7"/>
    <p:sldId id="1208" r:id="rId8"/>
    <p:sldId id="1209" r:id="rId9"/>
    <p:sldId id="1211" r:id="rId10"/>
    <p:sldId id="1195" r:id="rId11"/>
    <p:sldId id="1201" r:id="rId12"/>
    <p:sldId id="1206" r:id="rId13"/>
  </p:sldIdLst>
  <p:sldSz cx="12192000" cy="6858000"/>
  <p:notesSz cx="6888163" cy="1001871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46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56">
          <p15:clr>
            <a:srgbClr val="A4A3A4"/>
          </p15:clr>
        </p15:guide>
        <p15:guide id="2" pos="217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D92DE"/>
    <a:srgbClr val="9751CB"/>
    <a:srgbClr val="336699"/>
    <a:srgbClr val="FF2F92"/>
    <a:srgbClr val="009193"/>
    <a:srgbClr val="2C6A99"/>
    <a:srgbClr val="84B6DC"/>
    <a:srgbClr val="006794"/>
    <a:srgbClr val="F29224"/>
    <a:srgbClr val="FF8A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638" autoAdjust="0"/>
    <p:restoredTop sz="94469" autoAdjust="0"/>
  </p:normalViewPr>
  <p:slideViewPr>
    <p:cSldViewPr snapToGrid="0">
      <p:cViewPr varScale="1">
        <p:scale>
          <a:sx n="91" d="100"/>
          <a:sy n="91" d="100"/>
        </p:scale>
        <p:origin x="768" y="78"/>
      </p:cViewPr>
      <p:guideLst>
        <p:guide orient="horz" pos="2146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50"/>
    </p:cViewPr>
  </p:sorterViewPr>
  <p:notesViewPr>
    <p:cSldViewPr snapToGrid="0" showGuides="1">
      <p:cViewPr varScale="1">
        <p:scale>
          <a:sx n="86" d="100"/>
          <a:sy n="86" d="100"/>
        </p:scale>
        <p:origin x="-3042" y="-96"/>
      </p:cViewPr>
      <p:guideLst>
        <p:guide orient="horz" pos="3156"/>
        <p:guide pos="217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0936"/>
          </a:xfrm>
          <a:prstGeom prst="rect">
            <a:avLst/>
          </a:prstGeom>
        </p:spPr>
        <p:txBody>
          <a:bodyPr vert="horz" lIns="96606" tIns="48303" rIns="96606" bIns="48303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901698" y="0"/>
            <a:ext cx="2984871" cy="500936"/>
          </a:xfrm>
          <a:prstGeom prst="rect">
            <a:avLst/>
          </a:prstGeom>
        </p:spPr>
        <p:txBody>
          <a:bodyPr vert="horz" lIns="96606" tIns="48303" rIns="96606" bIns="48303" rtlCol="0"/>
          <a:lstStyle>
            <a:lvl1pPr algn="r">
              <a:defRPr sz="1300"/>
            </a:lvl1pPr>
          </a:lstStyle>
          <a:p>
            <a:fld id="{C3FBE757-EEC0-444E-9663-A4F380F4ACC7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516038"/>
            <a:ext cx="2984871" cy="500936"/>
          </a:xfrm>
          <a:prstGeom prst="rect">
            <a:avLst/>
          </a:prstGeom>
        </p:spPr>
        <p:txBody>
          <a:bodyPr vert="horz" lIns="96606" tIns="48303" rIns="96606" bIns="48303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901698" y="9516038"/>
            <a:ext cx="2984871" cy="500936"/>
          </a:xfrm>
          <a:prstGeom prst="rect">
            <a:avLst/>
          </a:prstGeom>
        </p:spPr>
        <p:txBody>
          <a:bodyPr vert="horz" lIns="96606" tIns="48303" rIns="96606" bIns="48303" rtlCol="0" anchor="b"/>
          <a:lstStyle>
            <a:lvl1pPr algn="r">
              <a:defRPr sz="1300"/>
            </a:lvl1pPr>
          </a:lstStyle>
          <a:p>
            <a:fld id="{C6AF6262-7EE3-44D2-9515-144E281D03C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0099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0936"/>
          </a:xfrm>
          <a:prstGeom prst="rect">
            <a:avLst/>
          </a:prstGeom>
        </p:spPr>
        <p:txBody>
          <a:bodyPr vert="horz" lIns="96606" tIns="48303" rIns="96606" bIns="48303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901698" y="0"/>
            <a:ext cx="2984871" cy="500936"/>
          </a:xfrm>
          <a:prstGeom prst="rect">
            <a:avLst/>
          </a:prstGeom>
        </p:spPr>
        <p:txBody>
          <a:bodyPr vert="horz" lIns="96606" tIns="48303" rIns="96606" bIns="48303" rtlCol="0"/>
          <a:lstStyle>
            <a:lvl1pPr algn="r">
              <a:defRPr sz="1300"/>
            </a:lvl1pPr>
          </a:lstStyle>
          <a:p>
            <a:fld id="{6102D67D-43B4-4FE7-8829-07FA6663DA9C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78613" cy="37576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06" tIns="48303" rIns="96606" bIns="48303" rtlCol="0" anchor="ctr"/>
          <a:lstStyle/>
          <a:p>
            <a:endParaRPr lang="en-US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8817" y="4758889"/>
            <a:ext cx="5510530" cy="4508421"/>
          </a:xfrm>
          <a:prstGeom prst="rect">
            <a:avLst/>
          </a:prstGeom>
        </p:spPr>
        <p:txBody>
          <a:bodyPr vert="horz" lIns="96606" tIns="48303" rIns="96606" bIns="48303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516038"/>
            <a:ext cx="2984871" cy="500936"/>
          </a:xfrm>
          <a:prstGeom prst="rect">
            <a:avLst/>
          </a:prstGeom>
        </p:spPr>
        <p:txBody>
          <a:bodyPr vert="horz" lIns="96606" tIns="48303" rIns="96606" bIns="48303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901698" y="9516038"/>
            <a:ext cx="2984871" cy="500936"/>
          </a:xfrm>
          <a:prstGeom prst="rect">
            <a:avLst/>
          </a:prstGeom>
        </p:spPr>
        <p:txBody>
          <a:bodyPr vert="horz" lIns="96606" tIns="48303" rIns="96606" bIns="48303" rtlCol="0" anchor="b"/>
          <a:lstStyle>
            <a:lvl1pPr algn="r">
              <a:defRPr sz="1300"/>
            </a:lvl1pPr>
          </a:lstStyle>
          <a:p>
            <a:fld id="{A7525BD7-CDA5-4972-8252-D575414E9EAA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0982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fr-FR" dirty="0">
                <a:effectLst/>
              </a:rPr>
              <a:t>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525BD7-CDA5-4972-8252-D575414E9EA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1340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525BD7-CDA5-4972-8252-D575414E9EA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8135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525BD7-CDA5-4972-8252-D575414E9EA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2614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525BD7-CDA5-4972-8252-D575414E9EA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5768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525BD7-CDA5-4972-8252-D575414E9EA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9946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525BD7-CDA5-4972-8252-D575414E9EA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1972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525BD7-CDA5-4972-8252-D575414E9EA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3128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525BD7-CDA5-4972-8252-D575414E9EA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5431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2.jp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-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1" y="0"/>
            <a:ext cx="12188389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1524000" y="3304924"/>
            <a:ext cx="9144000" cy="1914347"/>
          </a:xfrm>
        </p:spPr>
        <p:txBody>
          <a:bodyPr anchor="ctr">
            <a:normAutofit/>
          </a:bodyPr>
          <a:lstStyle>
            <a:lvl1pPr algn="ctr">
              <a:defRPr sz="4800" b="1" baseline="0">
                <a:solidFill>
                  <a:srgbClr val="006794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fr-FR" dirty="0"/>
              <a:t>TITRE DE LA PRÉSENTATION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5528469"/>
            <a:ext cx="9144000" cy="605203"/>
          </a:xfrm>
        </p:spPr>
        <p:txBody>
          <a:bodyPr anchor="ctr"/>
          <a:lstStyle>
            <a:lvl1pPr marL="0" indent="0" algn="ctr">
              <a:buNone/>
              <a:defRPr sz="2400" b="1" baseline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DATE DE LA PRÉSENTATION</a:t>
            </a:r>
          </a:p>
        </p:txBody>
      </p:sp>
    </p:spTree>
    <p:extLst>
      <p:ext uri="{BB962C8B-B14F-4D97-AF65-F5344CB8AC3E}">
        <p14:creationId xmlns:p14="http://schemas.microsoft.com/office/powerpoint/2010/main" val="29691973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Titre et contenu - bordeaux -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exte 12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322548"/>
            <a:ext cx="10515600" cy="380466"/>
          </a:xfrm>
        </p:spPr>
        <p:txBody>
          <a:bodyPr>
            <a:noAutofit/>
          </a:bodyPr>
          <a:lstStyle>
            <a:lvl1pPr marL="0" indent="0">
              <a:buNone/>
              <a:defRPr sz="3200" b="1">
                <a:solidFill>
                  <a:srgbClr val="AA2F45"/>
                </a:solidFill>
              </a:defRPr>
            </a:lvl1pPr>
          </a:lstStyle>
          <a:p>
            <a:pPr lvl="0"/>
            <a:r>
              <a:rPr lang="fr-FR" dirty="0"/>
              <a:t>TITRE DE LA DIAPO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838200" y="842481"/>
            <a:ext cx="10515600" cy="380144"/>
          </a:xfrm>
        </p:spPr>
        <p:txBody>
          <a:bodyPr>
            <a:noAutofit/>
          </a:bodyPr>
          <a:lstStyle>
            <a:lvl1pPr>
              <a:defRPr sz="2400" b="1" baseline="0">
                <a:solidFill>
                  <a:srgbClr val="336699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fr-FR" dirty="0"/>
              <a:t>NUMÉRO DE LA PARTIE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4572000" y="2024009"/>
            <a:ext cx="6781799" cy="4181238"/>
          </a:xfrm>
        </p:spPr>
        <p:txBody>
          <a:bodyPr/>
          <a:lstStyle>
            <a:lvl1pPr marL="228600" indent="-228600">
              <a:buClr>
                <a:srgbClr val="AA2F45"/>
              </a:buClr>
              <a:buFont typeface="Century Gothic" panose="020B0502020202020204" pitchFamily="34" charset="0"/>
              <a:buChar char="–"/>
              <a:defRPr>
                <a:latin typeface="Century Gothic" panose="020B0502020202020204" pitchFamily="34" charset="0"/>
              </a:defRPr>
            </a:lvl1pPr>
            <a:lvl2pPr marL="685800" indent="-228600">
              <a:buClr>
                <a:srgbClr val="AA2F45"/>
              </a:buClr>
              <a:buFont typeface="Century Gothic" panose="020B0502020202020204" pitchFamily="34" charset="0"/>
              <a:buChar char="–"/>
              <a:defRPr>
                <a:latin typeface="Century Gothic" panose="020B0502020202020204" pitchFamily="34" charset="0"/>
              </a:defRPr>
            </a:lvl2pPr>
            <a:lvl3pPr>
              <a:buClr>
                <a:srgbClr val="AA2F45"/>
              </a:buClr>
              <a:defRPr>
                <a:latin typeface="Century Gothic" panose="020B0502020202020204" pitchFamily="34" charset="0"/>
              </a:defRPr>
            </a:lvl3pPr>
            <a:lvl4pPr>
              <a:buClr>
                <a:srgbClr val="AA2F45"/>
              </a:buClr>
              <a:defRPr>
                <a:latin typeface="Century Gothic" panose="020B0502020202020204" pitchFamily="34" charset="0"/>
              </a:defRPr>
            </a:lvl4pPr>
            <a:lvl5pPr>
              <a:buClr>
                <a:srgbClr val="AA2F45"/>
              </a:buClr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fr-FR" dirty="0"/>
              <a:t>Texte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B189A-0800-40AA-8F30-E1D7A0D4962A}" type="datetimeFigureOut">
              <a:rPr lang="fr-FR" smtClean="0"/>
              <a:t>15/01/2024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DF05A-7D5C-46BD-A89A-BFFB9DDF9DCA}" type="slidenum">
              <a:rPr lang="fr-FR" smtClean="0"/>
              <a:t>‹N°›</a:t>
            </a:fld>
            <a:endParaRPr lang="fr-FR"/>
          </a:p>
        </p:txBody>
      </p:sp>
      <p:pic>
        <p:nvPicPr>
          <p:cNvPr id="14" name="Imag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3600" y="0"/>
            <a:ext cx="938400" cy="6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4777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Titre et contenu - borde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838200" y="2024009"/>
            <a:ext cx="10515599" cy="4181238"/>
          </a:xfrm>
        </p:spPr>
        <p:txBody>
          <a:bodyPr/>
          <a:lstStyle>
            <a:lvl1pPr marL="228600" indent="-228600">
              <a:buClr>
                <a:srgbClr val="AA2F45"/>
              </a:buClr>
              <a:buFont typeface="Century Gothic" panose="020B0502020202020204" pitchFamily="34" charset="0"/>
              <a:buChar char="–"/>
              <a:defRPr>
                <a:latin typeface="Century Gothic" panose="020B0502020202020204" pitchFamily="34" charset="0"/>
              </a:defRPr>
            </a:lvl1pPr>
            <a:lvl2pPr marL="685800" indent="-228600">
              <a:buClr>
                <a:srgbClr val="AA2F45"/>
              </a:buClr>
              <a:buFont typeface="Century Gothic" panose="020B0502020202020204" pitchFamily="34" charset="0"/>
              <a:buChar char="–"/>
              <a:defRPr>
                <a:latin typeface="Century Gothic" panose="020B0502020202020204" pitchFamily="34" charset="0"/>
              </a:defRPr>
            </a:lvl2pPr>
            <a:lvl3pPr>
              <a:buClr>
                <a:srgbClr val="AA2F45"/>
              </a:buClr>
              <a:defRPr>
                <a:latin typeface="Century Gothic" panose="020B0502020202020204" pitchFamily="34" charset="0"/>
              </a:defRPr>
            </a:lvl3pPr>
            <a:lvl4pPr>
              <a:buClr>
                <a:srgbClr val="AA2F45"/>
              </a:buClr>
              <a:defRPr>
                <a:latin typeface="Century Gothic" panose="020B0502020202020204" pitchFamily="34" charset="0"/>
              </a:defRPr>
            </a:lvl4pPr>
            <a:lvl5pPr>
              <a:buClr>
                <a:srgbClr val="AA2F45"/>
              </a:buClr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fr-FR" dirty="0"/>
              <a:t>Texte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B189A-0800-40AA-8F30-E1D7A0D4962A}" type="datetimeFigureOut">
              <a:rPr lang="fr-FR" smtClean="0"/>
              <a:t>15/01/2024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DF05A-7D5C-46BD-A89A-BFFB9DDF9DCA}" type="slidenum">
              <a:rPr lang="fr-FR" smtClean="0"/>
              <a:t>‹N°›</a:t>
            </a:fld>
            <a:endParaRPr lang="fr-FR"/>
          </a:p>
        </p:txBody>
      </p:sp>
      <p:pic>
        <p:nvPicPr>
          <p:cNvPr id="12" name="Imag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01968"/>
            <a:ext cx="524256" cy="256032"/>
          </a:xfrm>
          <a:prstGeom prst="rect">
            <a:avLst/>
          </a:prstGeom>
        </p:spPr>
      </p:pic>
      <p:sp>
        <p:nvSpPr>
          <p:cNvPr id="9" name="Espace réservé du texte 12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322548"/>
            <a:ext cx="10515600" cy="380466"/>
          </a:xfrm>
        </p:spPr>
        <p:txBody>
          <a:bodyPr>
            <a:noAutofit/>
          </a:bodyPr>
          <a:lstStyle>
            <a:lvl1pPr marL="0" indent="0">
              <a:buNone/>
              <a:defRPr sz="3200" b="1">
                <a:solidFill>
                  <a:srgbClr val="AA2F45"/>
                </a:solidFill>
              </a:defRPr>
            </a:lvl1pPr>
          </a:lstStyle>
          <a:p>
            <a:pPr lvl="0"/>
            <a:r>
              <a:rPr lang="fr-FR" dirty="0"/>
              <a:t>TITRE DE LA DIAPO</a:t>
            </a:r>
          </a:p>
        </p:txBody>
      </p:sp>
      <p:sp>
        <p:nvSpPr>
          <p:cNvPr id="10" name="Titre 1"/>
          <p:cNvSpPr>
            <a:spLocks noGrp="1"/>
          </p:cNvSpPr>
          <p:nvPr>
            <p:ph type="title" hasCustomPrompt="1"/>
          </p:nvPr>
        </p:nvSpPr>
        <p:spPr>
          <a:xfrm>
            <a:off x="838200" y="842481"/>
            <a:ext cx="10515600" cy="380144"/>
          </a:xfrm>
        </p:spPr>
        <p:txBody>
          <a:bodyPr>
            <a:noAutofit/>
          </a:bodyPr>
          <a:lstStyle>
            <a:lvl1pPr>
              <a:defRPr sz="2400" b="1" baseline="0">
                <a:solidFill>
                  <a:srgbClr val="336699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fr-FR" dirty="0"/>
              <a:t>NUMÉRO DE LA PARTIE</a:t>
            </a:r>
          </a:p>
        </p:txBody>
      </p:sp>
      <p:pic>
        <p:nvPicPr>
          <p:cNvPr id="8" name="Imag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3600" y="0"/>
            <a:ext cx="938400" cy="6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8348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-Remerciement-5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44484"/>
          </a:xfrm>
        </p:spPr>
        <p:txBody>
          <a:bodyPr>
            <a:normAutofit/>
          </a:bodyPr>
          <a:lstStyle>
            <a:lvl1pPr algn="ctr">
              <a:defRPr sz="4400" b="1" baseline="0">
                <a:solidFill>
                  <a:srgbClr val="336699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fr-FR" dirty="0"/>
              <a:t>MERCI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B189A-0800-40AA-8F30-E1D7A0D4962A}" type="datetimeFigureOut">
              <a:rPr lang="fr-FR" smtClean="0"/>
              <a:t>15/01/2024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DF05A-7D5C-46BD-A89A-BFFB9DDF9DCA}" type="slidenum">
              <a:rPr lang="fr-FR" smtClean="0"/>
              <a:t>‹N°›</a:t>
            </a:fld>
            <a:endParaRPr lang="fr-FR"/>
          </a:p>
        </p:txBody>
      </p:sp>
      <p:pic>
        <p:nvPicPr>
          <p:cNvPr id="12" name="Imag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01968"/>
            <a:ext cx="524256" cy="256032"/>
          </a:xfrm>
          <a:prstGeom prst="rect">
            <a:avLst/>
          </a:prstGeom>
        </p:spPr>
      </p:pic>
      <p:grpSp>
        <p:nvGrpSpPr>
          <p:cNvPr id="15" name="Groupe 14"/>
          <p:cNvGrpSpPr/>
          <p:nvPr userDrawn="1"/>
        </p:nvGrpSpPr>
        <p:grpSpPr>
          <a:xfrm>
            <a:off x="3386078" y="3705199"/>
            <a:ext cx="5419845" cy="1757138"/>
            <a:chOff x="2707105" y="3705199"/>
            <a:chExt cx="5419845" cy="1757138"/>
          </a:xfrm>
        </p:grpSpPr>
        <p:pic>
          <p:nvPicPr>
            <p:cNvPr id="7" name="Image 6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7105" y="3925122"/>
              <a:ext cx="2687667" cy="1447205"/>
            </a:xfrm>
            <a:prstGeom prst="rect">
              <a:avLst/>
            </a:prstGeom>
          </p:spPr>
        </p:pic>
        <p:pic>
          <p:nvPicPr>
            <p:cNvPr id="9" name="Image 8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69812" y="3705199"/>
              <a:ext cx="1757138" cy="1757138"/>
            </a:xfrm>
            <a:prstGeom prst="rect">
              <a:avLst/>
            </a:prstGeom>
          </p:spPr>
        </p:pic>
      </p:grpSp>
      <p:grpSp>
        <p:nvGrpSpPr>
          <p:cNvPr id="14" name="Groupe 13"/>
          <p:cNvGrpSpPr/>
          <p:nvPr userDrawn="1"/>
        </p:nvGrpSpPr>
        <p:grpSpPr>
          <a:xfrm>
            <a:off x="760365" y="1575285"/>
            <a:ext cx="10671271" cy="1695688"/>
            <a:chOff x="817363" y="1575285"/>
            <a:chExt cx="10671271" cy="1695688"/>
          </a:xfrm>
        </p:grpSpPr>
        <p:pic>
          <p:nvPicPr>
            <p:cNvPr id="8" name="Image 7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92946" y="1575285"/>
              <a:ext cx="1695688" cy="1695688"/>
            </a:xfrm>
            <a:prstGeom prst="rect">
              <a:avLst/>
            </a:prstGeom>
          </p:spPr>
        </p:pic>
        <p:pic>
          <p:nvPicPr>
            <p:cNvPr id="10" name="Image 9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7363" y="1975754"/>
              <a:ext cx="2929358" cy="1188000"/>
            </a:xfrm>
            <a:prstGeom prst="rect">
              <a:avLst/>
            </a:prstGeom>
          </p:spPr>
        </p:pic>
        <p:pic>
          <p:nvPicPr>
            <p:cNvPr id="13" name="Image 12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64843" y="1651413"/>
              <a:ext cx="5009981" cy="1407566"/>
            </a:xfrm>
            <a:prstGeom prst="rect">
              <a:avLst/>
            </a:prstGeom>
          </p:spPr>
        </p:pic>
      </p:grpSp>
      <p:pic>
        <p:nvPicPr>
          <p:cNvPr id="16" name="Image 15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1128" y="0"/>
            <a:ext cx="940872" cy="613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7749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-Remerciement-4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44484"/>
          </a:xfrm>
        </p:spPr>
        <p:txBody>
          <a:bodyPr>
            <a:normAutofit/>
          </a:bodyPr>
          <a:lstStyle>
            <a:lvl1pPr algn="ctr">
              <a:defRPr sz="4400" b="1" baseline="0">
                <a:solidFill>
                  <a:srgbClr val="336699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fr-FR" dirty="0"/>
              <a:t>MERCI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B189A-0800-40AA-8F30-E1D7A0D4962A}" type="datetimeFigureOut">
              <a:rPr lang="fr-FR" smtClean="0"/>
              <a:t>15/01/2024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DF05A-7D5C-46BD-A89A-BFFB9DDF9DCA}" type="slidenum">
              <a:rPr lang="fr-FR" smtClean="0"/>
              <a:t>‹N°›</a:t>
            </a:fld>
            <a:endParaRPr lang="fr-FR"/>
          </a:p>
        </p:txBody>
      </p:sp>
      <p:pic>
        <p:nvPicPr>
          <p:cNvPr id="12" name="Imag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01968"/>
            <a:ext cx="524256" cy="256032"/>
          </a:xfrm>
          <a:prstGeom prst="rect">
            <a:avLst/>
          </a:prstGeom>
        </p:spPr>
      </p:pic>
      <p:grpSp>
        <p:nvGrpSpPr>
          <p:cNvPr id="16" name="Groupe 15"/>
          <p:cNvGrpSpPr/>
          <p:nvPr userDrawn="1"/>
        </p:nvGrpSpPr>
        <p:grpSpPr>
          <a:xfrm>
            <a:off x="3093797" y="3899505"/>
            <a:ext cx="6004407" cy="1695688"/>
            <a:chOff x="3360001" y="3899505"/>
            <a:chExt cx="6004407" cy="1695688"/>
          </a:xfrm>
        </p:grpSpPr>
        <p:pic>
          <p:nvPicPr>
            <p:cNvPr id="7" name="Image 6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76741" y="3941783"/>
              <a:ext cx="2687667" cy="1447205"/>
            </a:xfrm>
            <a:prstGeom prst="rect">
              <a:avLst/>
            </a:prstGeom>
          </p:spPr>
        </p:pic>
        <p:pic>
          <p:nvPicPr>
            <p:cNvPr id="8" name="Image 7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0001" y="3899505"/>
              <a:ext cx="1695688" cy="1695688"/>
            </a:xfrm>
            <a:prstGeom prst="rect">
              <a:avLst/>
            </a:prstGeom>
          </p:spPr>
        </p:pic>
      </p:grpSp>
      <p:grpSp>
        <p:nvGrpSpPr>
          <p:cNvPr id="3" name="Groupe 2"/>
          <p:cNvGrpSpPr/>
          <p:nvPr userDrawn="1"/>
        </p:nvGrpSpPr>
        <p:grpSpPr>
          <a:xfrm>
            <a:off x="1563288" y="1545216"/>
            <a:ext cx="9065424" cy="1538783"/>
            <a:chOff x="2288376" y="1545216"/>
            <a:chExt cx="9065424" cy="1538783"/>
          </a:xfrm>
        </p:grpSpPr>
        <p:pic>
          <p:nvPicPr>
            <p:cNvPr id="10" name="Image 9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8376" y="1895999"/>
              <a:ext cx="2929358" cy="1188000"/>
            </a:xfrm>
            <a:prstGeom prst="rect">
              <a:avLst/>
            </a:prstGeom>
          </p:spPr>
        </p:pic>
        <p:pic>
          <p:nvPicPr>
            <p:cNvPr id="13" name="Image 12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3819" y="1545216"/>
              <a:ext cx="5009981" cy="1407566"/>
            </a:xfrm>
            <a:prstGeom prst="rect">
              <a:avLst/>
            </a:prstGeom>
          </p:spPr>
        </p:pic>
      </p:grpSp>
      <p:pic>
        <p:nvPicPr>
          <p:cNvPr id="17" name="Image 16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1128" y="0"/>
            <a:ext cx="940872" cy="613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5249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B189A-0800-40AA-8F30-E1D7A0D4962A}" type="datetimeFigureOut">
              <a:rPr lang="fr-FR" smtClean="0"/>
              <a:t>15/01/2024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DF05A-7D5C-46BD-A89A-BFFB9DDF9DC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598971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B189A-0800-40AA-8F30-E1D7A0D4962A}" type="datetimeFigureOut">
              <a:rPr lang="fr-FR" smtClean="0"/>
              <a:t>15/01/2024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DF05A-7D5C-46BD-A89A-BFFB9DDF9DC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754905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B189A-0800-40AA-8F30-E1D7A0D4962A}" type="datetimeFigureOut">
              <a:rPr lang="fr-FR" smtClean="0"/>
              <a:t>15/01/2024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DF05A-7D5C-46BD-A89A-BFFB9DDF9DC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568227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B189A-0800-40AA-8F30-E1D7A0D4962A}" type="datetimeFigureOut">
              <a:rPr lang="fr-FR" smtClean="0"/>
              <a:t>15/01/2024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DF05A-7D5C-46BD-A89A-BFFB9DDF9DC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423378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B189A-0800-40AA-8F30-E1D7A0D4962A}" type="datetimeFigureOut">
              <a:rPr lang="fr-FR" smtClean="0"/>
              <a:t>15/01/2024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DF05A-7D5C-46BD-A89A-BFFB9DDF9DC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94609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B189A-0800-40AA-8F30-E1D7A0D4962A}" type="datetimeFigureOut">
              <a:rPr lang="fr-FR" smtClean="0"/>
              <a:t>15/01/2024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DF05A-7D5C-46BD-A89A-BFFB9DDF9DC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904196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-Sommaire -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4582273" y="1844605"/>
            <a:ext cx="6699607" cy="1350658"/>
          </a:xfrm>
        </p:spPr>
        <p:txBody>
          <a:bodyPr>
            <a:normAutofit/>
          </a:bodyPr>
          <a:lstStyle>
            <a:lvl1pPr>
              <a:defRPr sz="3200" b="1" baseline="0">
                <a:solidFill>
                  <a:srgbClr val="336699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fr-FR" dirty="0"/>
              <a:t>TITRE DE LA DIAPO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4654193" y="3698697"/>
            <a:ext cx="6699606" cy="2506550"/>
          </a:xfrm>
        </p:spPr>
        <p:txBody>
          <a:bodyPr/>
          <a:lstStyle>
            <a:lvl1pPr marL="228600" indent="-228600">
              <a:buClr>
                <a:srgbClr val="F29224"/>
              </a:buClr>
              <a:buFont typeface="Century Gothic" panose="020B0502020202020204" pitchFamily="34" charset="0"/>
              <a:buChar char="–"/>
              <a:defRPr>
                <a:latin typeface="Century Gothic" panose="020B0502020202020204" pitchFamily="34" charset="0"/>
              </a:defRPr>
            </a:lvl1pPr>
            <a:lvl2pPr marL="685800" indent="-228600">
              <a:buClr>
                <a:srgbClr val="F29224"/>
              </a:buClr>
              <a:buFont typeface="Century Gothic" panose="020B0502020202020204" pitchFamily="34" charset="0"/>
              <a:buChar char="–"/>
              <a:defRPr>
                <a:latin typeface="Century Gothic" panose="020B0502020202020204" pitchFamily="34" charset="0"/>
              </a:defRPr>
            </a:lvl2pPr>
            <a:lvl3pPr>
              <a:buClr>
                <a:srgbClr val="F29224"/>
              </a:buClr>
              <a:defRPr>
                <a:latin typeface="Century Gothic" panose="020B0502020202020204" pitchFamily="34" charset="0"/>
              </a:defRPr>
            </a:lvl3pPr>
            <a:lvl4pPr>
              <a:buClr>
                <a:srgbClr val="F29224"/>
              </a:buClr>
              <a:defRPr>
                <a:latin typeface="Century Gothic" panose="020B0502020202020204" pitchFamily="34" charset="0"/>
              </a:defRPr>
            </a:lvl4pPr>
            <a:lvl5pPr>
              <a:buClr>
                <a:srgbClr val="F29224"/>
              </a:buClr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fr-FR" dirty="0"/>
              <a:t>Texte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D6B189A-0800-40AA-8F30-E1D7A0D4962A}" type="datetimeFigureOut">
              <a:rPr lang="fr-FR" smtClean="0"/>
              <a:pPr/>
              <a:t>15/01/2024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90DF05A-7D5C-46BD-A89A-BFFB9DDF9DCA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1128" y="0"/>
            <a:ext cx="940872" cy="613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2885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B189A-0800-40AA-8F30-E1D7A0D4962A}" type="datetimeFigureOut">
              <a:rPr lang="fr-FR" smtClean="0"/>
              <a:t>15/01/2024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DF05A-7D5C-46BD-A89A-BFFB9DDF9DC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618602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B189A-0800-40AA-8F30-E1D7A0D4962A}" type="datetimeFigureOut">
              <a:rPr lang="fr-FR" smtClean="0"/>
              <a:t>15/01/2024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DF05A-7D5C-46BD-A89A-BFFB9DDF9DC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800416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-Sommaire-sans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44484"/>
          </a:xfrm>
        </p:spPr>
        <p:txBody>
          <a:bodyPr>
            <a:normAutofit/>
          </a:bodyPr>
          <a:lstStyle>
            <a:lvl1pPr>
              <a:defRPr sz="3200" b="1" baseline="0">
                <a:solidFill>
                  <a:srgbClr val="336699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fr-FR" dirty="0"/>
              <a:t>TITRE DE LA DIAPO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838200" y="2024009"/>
            <a:ext cx="10515599" cy="4181238"/>
          </a:xfrm>
        </p:spPr>
        <p:txBody>
          <a:bodyPr/>
          <a:lstStyle>
            <a:lvl1pPr marL="228600" indent="-228600">
              <a:buClr>
                <a:srgbClr val="F29224"/>
              </a:buClr>
              <a:buFont typeface="Century Gothic" panose="020B0502020202020204" pitchFamily="34" charset="0"/>
              <a:buChar char="–"/>
              <a:defRPr>
                <a:latin typeface="Century Gothic" panose="020B0502020202020204" pitchFamily="34" charset="0"/>
              </a:defRPr>
            </a:lvl1pPr>
            <a:lvl2pPr marL="685800" indent="-228600">
              <a:buClr>
                <a:srgbClr val="F29224"/>
              </a:buClr>
              <a:buFont typeface="Century Gothic" panose="020B0502020202020204" pitchFamily="34" charset="0"/>
              <a:buChar char="–"/>
              <a:defRPr>
                <a:latin typeface="Century Gothic" panose="020B0502020202020204" pitchFamily="34" charset="0"/>
              </a:defRPr>
            </a:lvl2pPr>
            <a:lvl3pPr>
              <a:buClr>
                <a:srgbClr val="F29224"/>
              </a:buClr>
              <a:defRPr>
                <a:latin typeface="Century Gothic" panose="020B0502020202020204" pitchFamily="34" charset="0"/>
              </a:defRPr>
            </a:lvl3pPr>
            <a:lvl4pPr>
              <a:buClr>
                <a:srgbClr val="F29224"/>
              </a:buClr>
              <a:defRPr>
                <a:latin typeface="Century Gothic" panose="020B0502020202020204" pitchFamily="34" charset="0"/>
              </a:defRPr>
            </a:lvl4pPr>
            <a:lvl5pPr>
              <a:buClr>
                <a:srgbClr val="F29224"/>
              </a:buClr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fr-FR" dirty="0"/>
              <a:t>Texte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B189A-0800-40AA-8F30-E1D7A0D4962A}" type="datetimeFigureOut">
              <a:rPr lang="fr-FR" smtClean="0"/>
              <a:t>15/01/2024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DF05A-7D5C-46BD-A89A-BFFB9DDF9DCA}" type="slidenum">
              <a:rPr lang="fr-FR" smtClean="0"/>
              <a:t>‹N°›</a:t>
            </a:fld>
            <a:endParaRPr lang="fr-FR"/>
          </a:p>
        </p:txBody>
      </p:sp>
      <p:pic>
        <p:nvPicPr>
          <p:cNvPr id="12" name="Imag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01968"/>
            <a:ext cx="524256" cy="256032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1128" y="0"/>
            <a:ext cx="940872" cy="613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2405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-Titre de section - orange -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8389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2353815" y="2943274"/>
            <a:ext cx="7484367" cy="2025768"/>
          </a:xfrm>
        </p:spPr>
        <p:txBody>
          <a:bodyPr anchor="ctr">
            <a:normAutofit/>
          </a:bodyPr>
          <a:lstStyle>
            <a:lvl1pPr algn="ctr">
              <a:defRPr sz="5000" b="1">
                <a:solidFill>
                  <a:srgbClr val="F29224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fr-FR" dirty="0"/>
              <a:t>TITRE DE LA PARTIE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2353815" y="1891013"/>
            <a:ext cx="7484367" cy="920522"/>
          </a:xfrm>
        </p:spPr>
        <p:txBody>
          <a:bodyPr anchor="ctr">
            <a:normAutofit/>
          </a:bodyPr>
          <a:lstStyle>
            <a:lvl1pPr marL="0" indent="0" algn="ctr">
              <a:buNone/>
              <a:defRPr sz="3200" b="1" baseline="0">
                <a:solidFill>
                  <a:srgbClr val="336699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NUMÉRO DE LA PARTIE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DF05A-7D5C-46BD-A89A-BFFB9DDF9DC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58477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Titre de section -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0032"/>
          </a:xfrm>
          <a:prstGeom prst="rect">
            <a:avLst/>
          </a:prstGeom>
        </p:spPr>
      </p:pic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DF05A-7D5C-46BD-A89A-BFFB9DDF9DCA}" type="slidenum">
              <a:rPr lang="fr-FR" smtClean="0"/>
              <a:t>‹N°›</a:t>
            </a:fld>
            <a:endParaRPr lang="fr-FR"/>
          </a:p>
        </p:txBody>
      </p:sp>
      <p:sp>
        <p:nvSpPr>
          <p:cNvPr id="9" name="Titre 1"/>
          <p:cNvSpPr>
            <a:spLocks noGrp="1"/>
          </p:cNvSpPr>
          <p:nvPr>
            <p:ph type="title" hasCustomPrompt="1"/>
          </p:nvPr>
        </p:nvSpPr>
        <p:spPr>
          <a:xfrm>
            <a:off x="2353815" y="2943274"/>
            <a:ext cx="7484367" cy="2025768"/>
          </a:xfrm>
        </p:spPr>
        <p:txBody>
          <a:bodyPr anchor="ctr">
            <a:normAutofit/>
          </a:bodyPr>
          <a:lstStyle>
            <a:lvl1pPr algn="ctr">
              <a:defRPr sz="5000" b="1">
                <a:solidFill>
                  <a:srgbClr val="F29224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fr-FR" dirty="0"/>
              <a:t>TITRE DE LA PARTIE</a:t>
            </a:r>
          </a:p>
        </p:txBody>
      </p:sp>
      <p:sp>
        <p:nvSpPr>
          <p:cNvPr id="10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2353815" y="1891013"/>
            <a:ext cx="7484367" cy="920522"/>
          </a:xfrm>
        </p:spPr>
        <p:txBody>
          <a:bodyPr anchor="ctr">
            <a:normAutofit/>
          </a:bodyPr>
          <a:lstStyle>
            <a:lvl1pPr marL="0" indent="0" algn="ctr">
              <a:buNone/>
              <a:defRPr sz="3200" b="1">
                <a:solidFill>
                  <a:srgbClr val="336699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NUMÉRO DE LA PARTIE</a:t>
            </a:r>
          </a:p>
        </p:txBody>
      </p:sp>
    </p:spTree>
    <p:extLst>
      <p:ext uri="{BB962C8B-B14F-4D97-AF65-F5344CB8AC3E}">
        <p14:creationId xmlns:p14="http://schemas.microsoft.com/office/powerpoint/2010/main" val="19605139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Titre et contenu - orange -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du texte 12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322548"/>
            <a:ext cx="10515600" cy="380466"/>
          </a:xfrm>
        </p:spPr>
        <p:txBody>
          <a:bodyPr>
            <a:noAutofit/>
          </a:bodyPr>
          <a:lstStyle>
            <a:lvl1pPr marL="0" indent="0">
              <a:buNone/>
              <a:defRPr sz="3200" b="1">
                <a:solidFill>
                  <a:srgbClr val="F29224"/>
                </a:solidFill>
              </a:defRPr>
            </a:lvl1pPr>
          </a:lstStyle>
          <a:p>
            <a:pPr lvl="0"/>
            <a:r>
              <a:rPr lang="fr-FR" dirty="0"/>
              <a:t>TITRE DE LA DIAPO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838200" y="842481"/>
            <a:ext cx="10515600" cy="380144"/>
          </a:xfrm>
        </p:spPr>
        <p:txBody>
          <a:bodyPr>
            <a:noAutofit/>
          </a:bodyPr>
          <a:lstStyle>
            <a:lvl1pPr>
              <a:defRPr sz="2400" b="1" baseline="0">
                <a:solidFill>
                  <a:srgbClr val="336699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fr-FR" dirty="0"/>
              <a:t>NUMÉRO DE LA PARTIE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4572000" y="2024009"/>
            <a:ext cx="6781799" cy="4181238"/>
          </a:xfrm>
        </p:spPr>
        <p:txBody>
          <a:bodyPr/>
          <a:lstStyle>
            <a:lvl1pPr marL="228600" indent="-228600">
              <a:buClr>
                <a:srgbClr val="F29224"/>
              </a:buClr>
              <a:buFont typeface="Century Gothic" panose="020B0502020202020204" pitchFamily="34" charset="0"/>
              <a:buChar char="–"/>
              <a:defRPr>
                <a:latin typeface="Century Gothic" panose="020B0502020202020204" pitchFamily="34" charset="0"/>
              </a:defRPr>
            </a:lvl1pPr>
            <a:lvl2pPr marL="685800" indent="-228600">
              <a:buClr>
                <a:srgbClr val="F29224"/>
              </a:buClr>
              <a:buFont typeface="Century Gothic" panose="020B0502020202020204" pitchFamily="34" charset="0"/>
              <a:buChar char="–"/>
              <a:defRPr>
                <a:latin typeface="Century Gothic" panose="020B0502020202020204" pitchFamily="34" charset="0"/>
              </a:defRPr>
            </a:lvl2pPr>
            <a:lvl3pPr>
              <a:buClr>
                <a:srgbClr val="F29224"/>
              </a:buClr>
              <a:defRPr>
                <a:latin typeface="Century Gothic" panose="020B0502020202020204" pitchFamily="34" charset="0"/>
              </a:defRPr>
            </a:lvl3pPr>
            <a:lvl4pPr>
              <a:buClr>
                <a:srgbClr val="F29224"/>
              </a:buClr>
              <a:defRPr>
                <a:latin typeface="Century Gothic" panose="020B0502020202020204" pitchFamily="34" charset="0"/>
              </a:defRPr>
            </a:lvl4pPr>
            <a:lvl5pPr>
              <a:buClr>
                <a:srgbClr val="F29224"/>
              </a:buClr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fr-FR" dirty="0"/>
              <a:t>Texte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B189A-0800-40AA-8F30-E1D7A0D4962A}" type="datetimeFigureOut">
              <a:rPr lang="fr-FR" smtClean="0"/>
              <a:t>15/01/2024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DF05A-7D5C-46BD-A89A-BFFB9DDF9DCA}" type="slidenum">
              <a:rPr lang="fr-FR" smtClean="0"/>
              <a:t>‹N°›</a:t>
            </a:fld>
            <a:endParaRPr lang="fr-FR"/>
          </a:p>
        </p:txBody>
      </p:sp>
      <p:pic>
        <p:nvPicPr>
          <p:cNvPr id="16" name="Image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1128" y="0"/>
            <a:ext cx="940872" cy="613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7240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Titre et contenu -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838200" y="2024009"/>
            <a:ext cx="10515599" cy="4181238"/>
          </a:xfrm>
        </p:spPr>
        <p:txBody>
          <a:bodyPr/>
          <a:lstStyle>
            <a:lvl1pPr marL="228600" indent="-228600">
              <a:buClr>
                <a:srgbClr val="F29224"/>
              </a:buClr>
              <a:buFont typeface="Century Gothic" panose="020B0502020202020204" pitchFamily="34" charset="0"/>
              <a:buChar char="–"/>
              <a:defRPr>
                <a:latin typeface="Century Gothic" panose="020B0502020202020204" pitchFamily="34" charset="0"/>
              </a:defRPr>
            </a:lvl1pPr>
            <a:lvl2pPr marL="685800" indent="-228600">
              <a:buClr>
                <a:srgbClr val="F29224"/>
              </a:buClr>
              <a:buFont typeface="Century Gothic" panose="020B0502020202020204" pitchFamily="34" charset="0"/>
              <a:buChar char="–"/>
              <a:defRPr>
                <a:latin typeface="Century Gothic" panose="020B0502020202020204" pitchFamily="34" charset="0"/>
              </a:defRPr>
            </a:lvl2pPr>
            <a:lvl3pPr>
              <a:buClr>
                <a:srgbClr val="F29224"/>
              </a:buClr>
              <a:defRPr>
                <a:latin typeface="Century Gothic" panose="020B0502020202020204" pitchFamily="34" charset="0"/>
              </a:defRPr>
            </a:lvl3pPr>
            <a:lvl4pPr>
              <a:buClr>
                <a:srgbClr val="F29224"/>
              </a:buClr>
              <a:defRPr>
                <a:latin typeface="Century Gothic" panose="020B0502020202020204" pitchFamily="34" charset="0"/>
              </a:defRPr>
            </a:lvl4pPr>
            <a:lvl5pPr>
              <a:buClr>
                <a:srgbClr val="F29224"/>
              </a:buClr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fr-FR" dirty="0"/>
              <a:t>Texte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B189A-0800-40AA-8F30-E1D7A0D4962A}" type="datetimeFigureOut">
              <a:rPr lang="fr-FR" smtClean="0"/>
              <a:t>15/01/2024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DF05A-7D5C-46BD-A89A-BFFB9DDF9DCA}" type="slidenum">
              <a:rPr lang="fr-FR" smtClean="0"/>
              <a:t>‹N°›</a:t>
            </a:fld>
            <a:endParaRPr lang="fr-FR"/>
          </a:p>
        </p:txBody>
      </p:sp>
      <p:pic>
        <p:nvPicPr>
          <p:cNvPr id="12" name="Imag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01968"/>
            <a:ext cx="524256" cy="256032"/>
          </a:xfrm>
          <a:prstGeom prst="rect">
            <a:avLst/>
          </a:prstGeom>
        </p:spPr>
      </p:pic>
      <p:sp>
        <p:nvSpPr>
          <p:cNvPr id="9" name="Espace réservé du texte 12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322548"/>
            <a:ext cx="10515600" cy="380466"/>
          </a:xfrm>
        </p:spPr>
        <p:txBody>
          <a:bodyPr>
            <a:noAutofit/>
          </a:bodyPr>
          <a:lstStyle>
            <a:lvl1pPr marL="0" indent="0">
              <a:buNone/>
              <a:defRPr sz="3200" b="1">
                <a:solidFill>
                  <a:srgbClr val="F29224"/>
                </a:solidFill>
              </a:defRPr>
            </a:lvl1pPr>
          </a:lstStyle>
          <a:p>
            <a:pPr lvl="0"/>
            <a:r>
              <a:rPr lang="fr-FR" dirty="0"/>
              <a:t>TITRE DE LA DIAPO</a:t>
            </a:r>
          </a:p>
        </p:txBody>
      </p:sp>
      <p:sp>
        <p:nvSpPr>
          <p:cNvPr id="10" name="Titre 1"/>
          <p:cNvSpPr>
            <a:spLocks noGrp="1"/>
          </p:cNvSpPr>
          <p:nvPr>
            <p:ph type="title" hasCustomPrompt="1"/>
          </p:nvPr>
        </p:nvSpPr>
        <p:spPr>
          <a:xfrm>
            <a:off x="838200" y="842481"/>
            <a:ext cx="10515600" cy="380144"/>
          </a:xfrm>
        </p:spPr>
        <p:txBody>
          <a:bodyPr>
            <a:noAutofit/>
          </a:bodyPr>
          <a:lstStyle>
            <a:lvl1pPr>
              <a:defRPr sz="2400" b="1" baseline="0">
                <a:solidFill>
                  <a:srgbClr val="336699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fr-FR" dirty="0"/>
              <a:t>NUMÉRO DE LA PARTIE</a:t>
            </a:r>
          </a:p>
        </p:txBody>
      </p:sp>
      <p:pic>
        <p:nvPicPr>
          <p:cNvPr id="13" name="Imag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1128" y="0"/>
            <a:ext cx="940872" cy="613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1114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Titre de section - bordeaux -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DF05A-7D5C-46BD-A89A-BFFB9DDF9DCA}" type="slidenum">
              <a:rPr lang="fr-FR" smtClean="0"/>
              <a:t>‹N°›</a:t>
            </a:fld>
            <a:endParaRPr lang="fr-FR"/>
          </a:p>
        </p:txBody>
      </p:sp>
      <p:sp>
        <p:nvSpPr>
          <p:cNvPr id="8" name="Titre 1"/>
          <p:cNvSpPr>
            <a:spLocks noGrp="1"/>
          </p:cNvSpPr>
          <p:nvPr>
            <p:ph type="title" hasCustomPrompt="1"/>
          </p:nvPr>
        </p:nvSpPr>
        <p:spPr>
          <a:xfrm>
            <a:off x="2353815" y="2943274"/>
            <a:ext cx="7484367" cy="2025768"/>
          </a:xfrm>
        </p:spPr>
        <p:txBody>
          <a:bodyPr anchor="ctr">
            <a:normAutofit/>
          </a:bodyPr>
          <a:lstStyle>
            <a:lvl1pPr algn="ctr">
              <a:defRPr sz="5000" b="1">
                <a:solidFill>
                  <a:srgbClr val="AA2F45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fr-FR" dirty="0"/>
              <a:t>TITRE DE LA PARTIE</a:t>
            </a:r>
          </a:p>
        </p:txBody>
      </p:sp>
      <p:sp>
        <p:nvSpPr>
          <p:cNvPr id="9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2353815" y="1891013"/>
            <a:ext cx="7484367" cy="920522"/>
          </a:xfrm>
        </p:spPr>
        <p:txBody>
          <a:bodyPr anchor="ctr">
            <a:normAutofit/>
          </a:bodyPr>
          <a:lstStyle>
            <a:lvl1pPr marL="0" indent="0" algn="ctr">
              <a:buNone/>
              <a:defRPr sz="3200" b="1">
                <a:solidFill>
                  <a:srgbClr val="336699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NUMÉRO DE LA PARTIE</a:t>
            </a:r>
          </a:p>
        </p:txBody>
      </p:sp>
    </p:spTree>
    <p:extLst>
      <p:ext uri="{BB962C8B-B14F-4D97-AF65-F5344CB8AC3E}">
        <p14:creationId xmlns:p14="http://schemas.microsoft.com/office/powerpoint/2010/main" val="42813279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Titre de section - borde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8389" cy="6858000"/>
          </a:xfrm>
          <a:prstGeom prst="rect">
            <a:avLst/>
          </a:prstGeom>
        </p:spPr>
      </p:pic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DF05A-7D5C-46BD-A89A-BFFB9DDF9DCA}" type="slidenum">
              <a:rPr lang="fr-FR" smtClean="0"/>
              <a:t>‹N°›</a:t>
            </a:fld>
            <a:endParaRPr lang="fr-FR"/>
          </a:p>
        </p:txBody>
      </p:sp>
      <p:sp>
        <p:nvSpPr>
          <p:cNvPr id="8" name="Titre 1"/>
          <p:cNvSpPr>
            <a:spLocks noGrp="1"/>
          </p:cNvSpPr>
          <p:nvPr>
            <p:ph type="title" hasCustomPrompt="1"/>
          </p:nvPr>
        </p:nvSpPr>
        <p:spPr>
          <a:xfrm>
            <a:off x="2353815" y="2943274"/>
            <a:ext cx="7484367" cy="2025768"/>
          </a:xfrm>
        </p:spPr>
        <p:txBody>
          <a:bodyPr anchor="ctr">
            <a:normAutofit/>
          </a:bodyPr>
          <a:lstStyle>
            <a:lvl1pPr algn="ctr">
              <a:defRPr sz="5000" b="1">
                <a:solidFill>
                  <a:srgbClr val="AA2F45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fr-FR" dirty="0"/>
              <a:t>TITRE DE LA PARTIE</a:t>
            </a:r>
          </a:p>
        </p:txBody>
      </p:sp>
      <p:sp>
        <p:nvSpPr>
          <p:cNvPr id="9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2353815" y="1891013"/>
            <a:ext cx="7484367" cy="920522"/>
          </a:xfrm>
        </p:spPr>
        <p:txBody>
          <a:bodyPr anchor="ctr">
            <a:normAutofit/>
          </a:bodyPr>
          <a:lstStyle>
            <a:lvl1pPr marL="0" indent="0" algn="ctr">
              <a:buNone/>
              <a:defRPr sz="3200" b="1">
                <a:solidFill>
                  <a:srgbClr val="336699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NUMÉRO DE LA PARTIE</a:t>
            </a:r>
          </a:p>
        </p:txBody>
      </p:sp>
    </p:spTree>
    <p:extLst>
      <p:ext uri="{BB962C8B-B14F-4D97-AF65-F5344CB8AC3E}">
        <p14:creationId xmlns:p14="http://schemas.microsoft.com/office/powerpoint/2010/main" val="29499574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997117" y="6381582"/>
            <a:ext cx="19290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fld id="{5D6B189A-0800-40AA-8F30-E1D7A0D4962A}" type="datetimeFigureOut">
              <a:rPr lang="fr-FR" smtClean="0"/>
              <a:pPr/>
              <a:t>15/01/2024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7082590" y="63851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11353800" y="6385175"/>
            <a:ext cx="5735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fld id="{690DF05A-7D5C-46BD-A89A-BFFB9DDF9DCA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91472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61" r:id="rId4"/>
    <p:sldLayoutId id="2147483651" r:id="rId5"/>
    <p:sldLayoutId id="2147483664" r:id="rId6"/>
    <p:sldLayoutId id="2147483650" r:id="rId7"/>
    <p:sldLayoutId id="2147483662" r:id="rId8"/>
    <p:sldLayoutId id="2147483660" r:id="rId9"/>
    <p:sldLayoutId id="2147483667" r:id="rId10"/>
    <p:sldLayoutId id="2147483663" r:id="rId11"/>
    <p:sldLayoutId id="2147483668" r:id="rId12"/>
    <p:sldLayoutId id="2147483669" r:id="rId13"/>
    <p:sldLayoutId id="2147483652" r:id="rId14"/>
    <p:sldLayoutId id="2147483653" r:id="rId15"/>
    <p:sldLayoutId id="2147483654" r:id="rId16"/>
    <p:sldLayoutId id="2147483655" r:id="rId17"/>
    <p:sldLayoutId id="2147483656" r:id="rId18"/>
    <p:sldLayoutId id="2147483657" r:id="rId19"/>
    <p:sldLayoutId id="2147483658" r:id="rId20"/>
    <p:sldLayoutId id="2147483659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rgbClr val="006794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F29224"/>
        </a:buClr>
        <a:buFont typeface="Century Gothic" panose="020B0502020202020204" pitchFamily="34" charset="0"/>
        <a:buChar char="–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29224"/>
        </a:buClr>
        <a:buFont typeface="Century Gothic" panose="020B0502020202020204" pitchFamily="34" charset="0"/>
        <a:buChar char="–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29224"/>
        </a:buClr>
        <a:buFont typeface="Century Gothic" panose="020B0502020202020204" pitchFamily="34" charset="0"/>
        <a:buChar char="–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29224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29224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5.png"/><Relationship Id="rId7" Type="http://schemas.openxmlformats.org/officeDocument/2006/relationships/hyperlink" Target="https://www.google.fr/url?sa=i&amp;rct=j&amp;q=&amp;esrc=s&amp;source=images&amp;cd=&amp;cad=rja&amp;uact=8&amp;ved=0ahUKEwiG1sKCu-jVAhVBMhoKHaWPBH4QjRwIBw&amp;url=https://www.swimrun-sangpoursangsport.com/partenaires/ispb-lyon-1/&amp;psig=AFQjCNG223SR5pCGtmk3SRA8wndNHH9qBw&amp;ust=1503409512942850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hyperlink" Target="http://www.vetagro-sup.fr/" TargetMode="External"/><Relationship Id="rId9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jpeg"/><Relationship Id="rId18" Type="http://schemas.openxmlformats.org/officeDocument/2006/relationships/image" Target="../media/image54.png"/><Relationship Id="rId3" Type="http://schemas.openxmlformats.org/officeDocument/2006/relationships/image" Target="../media/image40.jpeg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17" Type="http://schemas.openxmlformats.org/officeDocument/2006/relationships/image" Target="../media/image53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52.png"/><Relationship Id="rId20" Type="http://schemas.openxmlformats.org/officeDocument/2006/relationships/image" Target="../media/image56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gif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5" Type="http://schemas.openxmlformats.org/officeDocument/2006/relationships/image" Target="../media/image51.png"/><Relationship Id="rId10" Type="http://schemas.openxmlformats.org/officeDocument/2006/relationships/image" Target="../media/image46.png"/><Relationship Id="rId19" Type="http://schemas.openxmlformats.org/officeDocument/2006/relationships/image" Target="../media/image55.png"/><Relationship Id="rId4" Type="http://schemas.openxmlformats.org/officeDocument/2006/relationships/image" Target="../media/image15.png"/><Relationship Id="rId9" Type="http://schemas.openxmlformats.org/officeDocument/2006/relationships/image" Target="../media/image45.png"/><Relationship Id="rId14" Type="http://schemas.openxmlformats.org/officeDocument/2006/relationships/image" Target="../media/image5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png"/><Relationship Id="rId5" Type="http://schemas.openxmlformats.org/officeDocument/2006/relationships/image" Target="../media/image58.jpeg"/><Relationship Id="rId4" Type="http://schemas.openxmlformats.org/officeDocument/2006/relationships/image" Target="../media/image57.tif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5.png"/><Relationship Id="rId7" Type="http://schemas.openxmlformats.org/officeDocument/2006/relationships/hyperlink" Target="https://www.google.fr/url?sa=i&amp;rct=j&amp;q=&amp;esrc=s&amp;source=images&amp;cd=&amp;cad=rja&amp;uact=8&amp;ved=0ahUKEwiG1sKCu-jVAhVBMhoKHaWPBH4QjRwIBw&amp;url=https://www.swimrun-sangpoursangsport.com/partenaires/ispb-lyon-1/&amp;psig=AFQjCNG223SR5pCGtmk3SRA8wndNHH9qBw&amp;ust=1503409512942850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hyperlink" Target="http://www.vetagro-sup.fr/" TargetMode="External"/><Relationship Id="rId9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5.png"/><Relationship Id="rId7" Type="http://schemas.openxmlformats.org/officeDocument/2006/relationships/hyperlink" Target="https://www.google.fr/url?sa=i&amp;rct=j&amp;q=&amp;esrc=s&amp;source=images&amp;cd=&amp;cad=rja&amp;uact=8&amp;ved=0ahUKEwiG1sKCu-jVAhVBMhoKHaWPBH4QjRwIBw&amp;url=https://www.swimrun-sangpoursangsport.com/partenaires/ispb-lyon-1/&amp;psig=AFQjCNG223SR5pCGtmk3SRA8wndNHH9qBw&amp;ust=1503409512942850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10" Type="http://schemas.openxmlformats.org/officeDocument/2006/relationships/image" Target="../media/image20.png"/><Relationship Id="rId4" Type="http://schemas.openxmlformats.org/officeDocument/2006/relationships/hyperlink" Target="http://www.vetagro-sup.fr/" TargetMode="External"/><Relationship Id="rId9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5.png"/><Relationship Id="rId7" Type="http://schemas.openxmlformats.org/officeDocument/2006/relationships/image" Target="../media/image2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hyperlink" Target="http://www.vetagro-sup.fr/" TargetMode="External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vetagro-sup.fr/" TargetMode="External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19.pn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tiff"/><Relationship Id="rId5" Type="http://schemas.openxmlformats.org/officeDocument/2006/relationships/image" Target="../media/image35.png"/><Relationship Id="rId4" Type="http://schemas.openxmlformats.org/officeDocument/2006/relationships/image" Target="../media/image15.png"/><Relationship Id="rId9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8E573655-E66F-194D-9E06-82E009634D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66" y="5799935"/>
            <a:ext cx="11900263" cy="774259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CD2E0918-2A54-9348-AEB9-ADC2E8E138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071" y="2866023"/>
            <a:ext cx="3636375" cy="2424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re 3">
            <a:extLst>
              <a:ext uri="{FF2B5EF4-FFF2-40B4-BE49-F238E27FC236}">
                <a16:creationId xmlns:a16="http://schemas.microsoft.com/office/drawing/2014/main" xmlns="" id="{143E10F2-432C-D34B-8052-868A5E56F9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68745" y="1429060"/>
            <a:ext cx="9144000" cy="1914347"/>
          </a:xfrm>
        </p:spPr>
        <p:txBody>
          <a:bodyPr/>
          <a:lstStyle/>
          <a:p>
            <a:r>
              <a:rPr lang="fr-FR" dirty="0"/>
              <a:t>MASTER CANCER </a:t>
            </a:r>
            <a:r>
              <a:rPr lang="fr-FR" dirty="0" smtClean="0"/>
              <a:t>2024</a:t>
            </a:r>
            <a:endParaRPr lang="fr-FR" dirty="0"/>
          </a:p>
        </p:txBody>
      </p:sp>
      <p:pic>
        <p:nvPicPr>
          <p:cNvPr id="7" name="Picture 2" descr="Accueil">
            <a:hlinkClick r:id="rId4" tooltip="Accueil"/>
            <a:extLst>
              <a:ext uri="{FF2B5EF4-FFF2-40B4-BE49-F238E27FC236}">
                <a16:creationId xmlns:a16="http://schemas.microsoft.com/office/drawing/2014/main" xmlns="" id="{A223A633-687E-C543-A319-AAC1E15156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4710" y="136370"/>
            <a:ext cx="1013119" cy="1230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e 8">
            <a:extLst>
              <a:ext uri="{FF2B5EF4-FFF2-40B4-BE49-F238E27FC236}">
                <a16:creationId xmlns:a16="http://schemas.microsoft.com/office/drawing/2014/main" xmlns="" id="{22B460C0-FB64-8E47-8A0D-BE67E475726F}"/>
              </a:ext>
            </a:extLst>
          </p:cNvPr>
          <p:cNvGrpSpPr/>
          <p:nvPr/>
        </p:nvGrpSpPr>
        <p:grpSpPr>
          <a:xfrm>
            <a:off x="4268383" y="225178"/>
            <a:ext cx="3636375" cy="1230026"/>
            <a:chOff x="90921" y="20481"/>
            <a:chExt cx="2539065" cy="866400"/>
          </a:xfrm>
        </p:grpSpPr>
        <p:pic>
          <p:nvPicPr>
            <p:cNvPr id="10" name="Picture 5" descr="logo_UCBL_texte">
              <a:extLst>
                <a:ext uri="{FF2B5EF4-FFF2-40B4-BE49-F238E27FC236}">
                  <a16:creationId xmlns:a16="http://schemas.microsoft.com/office/drawing/2014/main" xmlns="" id="{35165642-D5C3-BA4B-BE3D-3DACA8AF4C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504" y="20481"/>
              <a:ext cx="2522482" cy="6738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2" descr="Résultat de recherche d'images pour &quot;ispb&quot;">
              <a:hlinkClick r:id="rId7"/>
              <a:extLst>
                <a:ext uri="{FF2B5EF4-FFF2-40B4-BE49-F238E27FC236}">
                  <a16:creationId xmlns:a16="http://schemas.microsoft.com/office/drawing/2014/main" xmlns="" id="{D073E9AA-6757-DC49-85A3-90000D6E57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921" y="357400"/>
              <a:ext cx="1512168" cy="5294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26" name="Picture 2" descr="INSA Lyon | CEO-Vision">
            <a:extLst>
              <a:ext uri="{FF2B5EF4-FFF2-40B4-BE49-F238E27FC236}">
                <a16:creationId xmlns:a16="http://schemas.microsoft.com/office/drawing/2014/main" xmlns="" id="{8E13243F-BD6A-FA45-8901-227797BAEF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252"/>
            <a:ext cx="2673752" cy="1460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0514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Taie d&amp;#39;oreiller Image d&amp;#39;une carte du monde stylisé • Pixers® - Nous vivons  pour changer">
            <a:extLst>
              <a:ext uri="{FF2B5EF4-FFF2-40B4-BE49-F238E27FC236}">
                <a16:creationId xmlns:a16="http://schemas.microsoft.com/office/drawing/2014/main" xmlns="" id="{622A9B5B-5B1F-6D41-9686-725B998D06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4908" y="2099304"/>
            <a:ext cx="4351708" cy="3242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ZoneTexte 8"/>
          <p:cNvSpPr txBox="1"/>
          <p:nvPr/>
        </p:nvSpPr>
        <p:spPr>
          <a:xfrm>
            <a:off x="532328" y="3139952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endParaRPr lang="fr-FR" sz="3200" dirty="0">
              <a:solidFill>
                <a:srgbClr val="F29224"/>
              </a:solidFill>
            </a:endParaRP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xmlns="" id="{3AF890B2-109B-0B4D-93F2-B1D5836E80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949677" cy="196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re 1">
            <a:extLst>
              <a:ext uri="{FF2B5EF4-FFF2-40B4-BE49-F238E27FC236}">
                <a16:creationId xmlns:a16="http://schemas.microsoft.com/office/drawing/2014/main" xmlns="" id="{0A3454DA-770A-F747-B560-B9C1F727BC6D}"/>
              </a:ext>
            </a:extLst>
          </p:cNvPr>
          <p:cNvSpPr txBox="1">
            <a:spLocks/>
          </p:cNvSpPr>
          <p:nvPr/>
        </p:nvSpPr>
        <p:spPr>
          <a:xfrm>
            <a:off x="1878091" y="774293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000" b="1" dirty="0">
                <a:solidFill>
                  <a:srgbClr val="006794"/>
                </a:solidFill>
                <a:latin typeface="Century Gothic" panose="020B0502020202020204" pitchFamily="34" charset="0"/>
              </a:rPr>
              <a:t>Partenariats Internationaux</a:t>
            </a:r>
          </a:p>
          <a:p>
            <a:endParaRPr lang="fr-FR" sz="4000" b="1" dirty="0">
              <a:solidFill>
                <a:srgbClr val="006794"/>
              </a:solidFill>
              <a:latin typeface="Century Gothic" panose="020B0502020202020204" pitchFamily="34" charset="0"/>
            </a:endParaRPr>
          </a:p>
          <a:p>
            <a:endParaRPr lang="fr-FR" sz="4000" b="1" dirty="0">
              <a:solidFill>
                <a:srgbClr val="006794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1" name="Picture 5">
            <a:extLst>
              <a:ext uri="{FF2B5EF4-FFF2-40B4-BE49-F238E27FC236}">
                <a16:creationId xmlns:a16="http://schemas.microsoft.com/office/drawing/2014/main" xmlns="" id="{BF3C352C-818B-F94C-B026-283EF32D44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1334" y="3239287"/>
            <a:ext cx="1115557" cy="34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1" descr="The University of Tokyo">
            <a:extLst>
              <a:ext uri="{FF2B5EF4-FFF2-40B4-BE49-F238E27FC236}">
                <a16:creationId xmlns:a16="http://schemas.microsoft.com/office/drawing/2014/main" xmlns="" id="{ECCBE338-9616-024F-BBDF-298DAE2CA7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7147" y="3587255"/>
            <a:ext cx="1138024" cy="3113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5" descr="http://upload.wikimedia.org/wikipedia/en/d/da/Sjtu-logo-standard-red.png">
            <a:extLst>
              <a:ext uri="{FF2B5EF4-FFF2-40B4-BE49-F238E27FC236}">
                <a16:creationId xmlns:a16="http://schemas.microsoft.com/office/drawing/2014/main" xmlns="" id="{E23ACA74-A184-8244-85FF-316CB7235C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1009" y="3012332"/>
            <a:ext cx="576064" cy="576064"/>
          </a:xfrm>
          <a:prstGeom prst="rect">
            <a:avLst/>
          </a:prstGeom>
          <a:noFill/>
          <a:ln>
            <a:noFill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7571C569-4AB7-BE4B-BA6F-93793087703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58460" y="3038319"/>
            <a:ext cx="881154" cy="311846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xmlns="" id="{70DB3660-0576-CD48-B0E7-A5546EA7F66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80433" y="3720331"/>
            <a:ext cx="648072" cy="648072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xmlns="" id="{714DFCCE-1BEB-C242-8234-85A3AB83FD4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58785" y="3336245"/>
            <a:ext cx="807429" cy="417093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xmlns="" id="{BBEDBE92-0BFD-1844-BEA7-D1D89356F30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923044" y="4501424"/>
            <a:ext cx="1152127" cy="468531"/>
          </a:xfrm>
          <a:prstGeom prst="rect">
            <a:avLst/>
          </a:prstGeom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xmlns="" id="{47951232-F67E-C742-8DEC-E1775AB6F27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723759" y="4929235"/>
            <a:ext cx="1407837" cy="646330"/>
          </a:xfrm>
          <a:prstGeom prst="rect">
            <a:avLst/>
          </a:prstGeom>
        </p:spPr>
      </p:pic>
      <p:cxnSp>
        <p:nvCxnSpPr>
          <p:cNvPr id="35" name="Connecteur droit 34">
            <a:extLst>
              <a:ext uri="{FF2B5EF4-FFF2-40B4-BE49-F238E27FC236}">
                <a16:creationId xmlns:a16="http://schemas.microsoft.com/office/drawing/2014/main" xmlns="" id="{E380FB4B-736C-9848-979C-650F327AE97E}"/>
              </a:ext>
            </a:extLst>
          </p:cNvPr>
          <p:cNvCxnSpPr/>
          <p:nvPr/>
        </p:nvCxnSpPr>
        <p:spPr>
          <a:xfrm flipV="1">
            <a:off x="11197141" y="4001344"/>
            <a:ext cx="215082" cy="432046"/>
          </a:xfrm>
          <a:prstGeom prst="line">
            <a:avLst/>
          </a:prstGeom>
          <a:ln w="9525">
            <a:solidFill>
              <a:srgbClr val="CC6126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6" descr="Image result for university of montreal">
            <a:extLst>
              <a:ext uri="{FF2B5EF4-FFF2-40B4-BE49-F238E27FC236}">
                <a16:creationId xmlns:a16="http://schemas.microsoft.com/office/drawing/2014/main" xmlns="" id="{6F50A88D-5654-7843-8545-DD1E60B57F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6243" y="2761181"/>
            <a:ext cx="514202" cy="514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9">
            <a:extLst>
              <a:ext uri="{FF2B5EF4-FFF2-40B4-BE49-F238E27FC236}">
                <a16:creationId xmlns:a16="http://schemas.microsoft.com/office/drawing/2014/main" xmlns="" id="{7FF7BACD-57C1-DE46-B1C9-E2AAC5CF87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9732" y="2627362"/>
            <a:ext cx="1234540" cy="318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217BC173-B82C-E541-B3EB-225D80B1BAD1}"/>
              </a:ext>
            </a:extLst>
          </p:cNvPr>
          <p:cNvSpPr/>
          <p:nvPr/>
        </p:nvSpPr>
        <p:spPr>
          <a:xfrm>
            <a:off x="2845094" y="2118875"/>
            <a:ext cx="495504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u"/>
            </a:pPr>
            <a:r>
              <a:rPr lang="fr-FR" sz="2000" dirty="0" err="1">
                <a:solidFill>
                  <a:srgbClr val="006794"/>
                </a:solidFill>
                <a:latin typeface="Century Gothic" panose="020B0502020202020204" pitchFamily="34" charset="0"/>
              </a:rPr>
              <a:t>University</a:t>
            </a:r>
            <a:r>
              <a:rPr lang="fr-FR" sz="2000" dirty="0">
                <a:solidFill>
                  <a:srgbClr val="006794"/>
                </a:solidFill>
                <a:latin typeface="Century Gothic" panose="020B0502020202020204" pitchFamily="34" charset="0"/>
              </a:rPr>
              <a:t> of </a:t>
            </a:r>
            <a:r>
              <a:rPr lang="fr-FR" sz="2000" b="1" dirty="0">
                <a:solidFill>
                  <a:srgbClr val="006794"/>
                </a:solidFill>
                <a:latin typeface="Century Gothic" panose="020B0502020202020204" pitchFamily="34" charset="0"/>
              </a:rPr>
              <a:t>SHANGHAI JIAO-TONG</a:t>
            </a:r>
          </a:p>
          <a:p>
            <a:pPr marL="285750" indent="-285750">
              <a:buFont typeface="Wingdings" charset="2"/>
              <a:buChar char="u"/>
            </a:pPr>
            <a:r>
              <a:rPr lang="fr-FR" sz="2000" dirty="0" err="1">
                <a:solidFill>
                  <a:srgbClr val="006794"/>
                </a:solidFill>
                <a:latin typeface="Century Gothic" panose="020B0502020202020204" pitchFamily="34" charset="0"/>
              </a:rPr>
              <a:t>University</a:t>
            </a:r>
            <a:r>
              <a:rPr lang="fr-FR" sz="2000" dirty="0">
                <a:solidFill>
                  <a:srgbClr val="006794"/>
                </a:solidFill>
                <a:latin typeface="Century Gothic" panose="020B0502020202020204" pitchFamily="34" charset="0"/>
              </a:rPr>
              <a:t> of </a:t>
            </a:r>
            <a:r>
              <a:rPr lang="fr-FR" sz="2000" b="1" dirty="0">
                <a:solidFill>
                  <a:srgbClr val="006794"/>
                </a:solidFill>
                <a:latin typeface="Century Gothic" panose="020B0502020202020204" pitchFamily="34" charset="0"/>
              </a:rPr>
              <a:t>TOKYO</a:t>
            </a:r>
          </a:p>
          <a:p>
            <a:pPr marL="285750" indent="-285750">
              <a:buFont typeface="Wingdings" charset="2"/>
              <a:buChar char="u"/>
            </a:pPr>
            <a:r>
              <a:rPr lang="fr-FR" sz="2000" dirty="0" err="1">
                <a:solidFill>
                  <a:srgbClr val="006794"/>
                </a:solidFill>
                <a:latin typeface="Century Gothic" panose="020B0502020202020204" pitchFamily="34" charset="0"/>
              </a:rPr>
              <a:t>University</a:t>
            </a:r>
            <a:r>
              <a:rPr lang="fr-FR" sz="2000" dirty="0">
                <a:solidFill>
                  <a:srgbClr val="006794"/>
                </a:solidFill>
                <a:latin typeface="Century Gothic" panose="020B0502020202020204" pitchFamily="34" charset="0"/>
              </a:rPr>
              <a:t> of </a:t>
            </a:r>
            <a:r>
              <a:rPr lang="fr-FR" sz="2000" b="1" dirty="0">
                <a:solidFill>
                  <a:srgbClr val="006794"/>
                </a:solidFill>
                <a:latin typeface="Century Gothic" panose="020B0502020202020204" pitchFamily="34" charset="0"/>
              </a:rPr>
              <a:t>TOHOKU</a:t>
            </a:r>
          </a:p>
          <a:p>
            <a:pPr marL="285750" indent="-285750">
              <a:buFont typeface="Wingdings" charset="2"/>
              <a:buChar char="u"/>
            </a:pPr>
            <a:r>
              <a:rPr lang="fr-FR" sz="2000" dirty="0" err="1">
                <a:solidFill>
                  <a:srgbClr val="006794"/>
                </a:solidFill>
                <a:latin typeface="Century Gothic" panose="020B0502020202020204" pitchFamily="34" charset="0"/>
              </a:rPr>
              <a:t>University</a:t>
            </a:r>
            <a:r>
              <a:rPr lang="fr-FR" sz="2000" dirty="0">
                <a:solidFill>
                  <a:srgbClr val="006794"/>
                </a:solidFill>
                <a:latin typeface="Century Gothic" panose="020B0502020202020204" pitchFamily="34" charset="0"/>
              </a:rPr>
              <a:t> of </a:t>
            </a:r>
            <a:r>
              <a:rPr lang="fr-FR" sz="2000" b="1" dirty="0">
                <a:solidFill>
                  <a:srgbClr val="006794"/>
                </a:solidFill>
                <a:latin typeface="Century Gothic" panose="020B0502020202020204" pitchFamily="34" charset="0"/>
              </a:rPr>
              <a:t>OTTAWA</a:t>
            </a:r>
          </a:p>
          <a:p>
            <a:pPr marL="285750" indent="-285750">
              <a:buFont typeface="Wingdings" charset="2"/>
              <a:buChar char="u"/>
            </a:pPr>
            <a:r>
              <a:rPr lang="fr-FR" sz="2000" dirty="0" err="1">
                <a:solidFill>
                  <a:srgbClr val="006794"/>
                </a:solidFill>
                <a:latin typeface="Century Gothic" panose="020B0502020202020204" pitchFamily="34" charset="0"/>
              </a:rPr>
              <a:t>University</a:t>
            </a:r>
            <a:r>
              <a:rPr lang="fr-FR" sz="2000" dirty="0">
                <a:solidFill>
                  <a:srgbClr val="006794"/>
                </a:solidFill>
                <a:latin typeface="Century Gothic" panose="020B0502020202020204" pitchFamily="34" charset="0"/>
              </a:rPr>
              <a:t> of </a:t>
            </a:r>
            <a:r>
              <a:rPr lang="fr-FR" sz="2000" b="1" dirty="0">
                <a:solidFill>
                  <a:srgbClr val="006794"/>
                </a:solidFill>
                <a:latin typeface="Century Gothic" panose="020B0502020202020204" pitchFamily="34" charset="0"/>
              </a:rPr>
              <a:t>SHERBROOKE</a:t>
            </a:r>
          </a:p>
          <a:p>
            <a:pPr marL="285750" indent="-285750">
              <a:buFont typeface="Wingdings" charset="2"/>
              <a:buChar char="u"/>
            </a:pPr>
            <a:r>
              <a:rPr lang="fr-FR" sz="2000" dirty="0" err="1">
                <a:solidFill>
                  <a:srgbClr val="006794"/>
                </a:solidFill>
                <a:latin typeface="Century Gothic" panose="020B0502020202020204" pitchFamily="34" charset="0"/>
              </a:rPr>
              <a:t>University</a:t>
            </a:r>
            <a:r>
              <a:rPr lang="fr-FR" sz="2000" dirty="0">
                <a:solidFill>
                  <a:srgbClr val="006794"/>
                </a:solidFill>
                <a:latin typeface="Century Gothic" panose="020B0502020202020204" pitchFamily="34" charset="0"/>
              </a:rPr>
              <a:t> of </a:t>
            </a:r>
            <a:r>
              <a:rPr lang="fr-FR" sz="2000" b="1" dirty="0">
                <a:solidFill>
                  <a:srgbClr val="006794"/>
                </a:solidFill>
                <a:latin typeface="Century Gothic" panose="020B0502020202020204" pitchFamily="34" charset="0"/>
              </a:rPr>
              <a:t>MONTREAL</a:t>
            </a:r>
          </a:p>
          <a:p>
            <a:pPr marL="285750" indent="-285750">
              <a:buFont typeface="Wingdings" charset="2"/>
              <a:buChar char="u"/>
            </a:pPr>
            <a:r>
              <a:rPr lang="fr-FR" sz="2000" b="1" dirty="0">
                <a:solidFill>
                  <a:srgbClr val="006794"/>
                </a:solidFill>
                <a:latin typeface="Century Gothic" panose="020B0502020202020204" pitchFamily="34" charset="0"/>
              </a:rPr>
              <a:t> </a:t>
            </a:r>
            <a:r>
              <a:rPr lang="fr-FR" sz="2000" dirty="0" err="1">
                <a:solidFill>
                  <a:srgbClr val="006794"/>
                </a:solidFill>
                <a:latin typeface="Century Gothic" panose="020B0502020202020204" pitchFamily="34" charset="0"/>
              </a:rPr>
              <a:t>University</a:t>
            </a:r>
            <a:r>
              <a:rPr lang="fr-FR" sz="2000" dirty="0">
                <a:solidFill>
                  <a:srgbClr val="006794"/>
                </a:solidFill>
                <a:latin typeface="Century Gothic" panose="020B0502020202020204" pitchFamily="34" charset="0"/>
              </a:rPr>
              <a:t> of </a:t>
            </a:r>
            <a:r>
              <a:rPr lang="fr-FR" sz="2000" b="1" dirty="0">
                <a:solidFill>
                  <a:srgbClr val="006794"/>
                </a:solidFill>
                <a:latin typeface="Century Gothic" panose="020B0502020202020204" pitchFamily="34" charset="0"/>
              </a:rPr>
              <a:t>MELBOURNE</a:t>
            </a:r>
          </a:p>
          <a:p>
            <a:pPr marL="285750" indent="-285750">
              <a:buFont typeface="Wingdings" charset="2"/>
              <a:buChar char="u"/>
            </a:pPr>
            <a:r>
              <a:rPr lang="fr-FR" sz="2000" dirty="0" err="1">
                <a:solidFill>
                  <a:srgbClr val="006794"/>
                </a:solidFill>
                <a:latin typeface="Century Gothic" panose="020B0502020202020204" pitchFamily="34" charset="0"/>
              </a:rPr>
              <a:t>University</a:t>
            </a:r>
            <a:r>
              <a:rPr lang="fr-FR" sz="2000" dirty="0">
                <a:solidFill>
                  <a:srgbClr val="006794"/>
                </a:solidFill>
                <a:latin typeface="Century Gothic" panose="020B0502020202020204" pitchFamily="34" charset="0"/>
              </a:rPr>
              <a:t> of </a:t>
            </a:r>
            <a:r>
              <a:rPr lang="fr-FR" sz="2000" b="1" dirty="0">
                <a:solidFill>
                  <a:srgbClr val="006794"/>
                </a:solidFill>
                <a:latin typeface="Century Gothic" panose="020B0502020202020204" pitchFamily="34" charset="0"/>
              </a:rPr>
              <a:t>AUCKLAND</a:t>
            </a:r>
          </a:p>
          <a:p>
            <a:pPr marL="285750" indent="-285750">
              <a:buFont typeface="Wingdings" charset="2"/>
              <a:buChar char="u"/>
            </a:pPr>
            <a:r>
              <a:rPr lang="fr-FR" sz="2000" dirty="0" err="1">
                <a:solidFill>
                  <a:srgbClr val="006794"/>
                </a:solidFill>
                <a:latin typeface="Century Gothic" panose="020B0502020202020204" pitchFamily="34" charset="0"/>
              </a:rPr>
              <a:t>Universities</a:t>
            </a:r>
            <a:r>
              <a:rPr lang="fr-FR" sz="2000" dirty="0">
                <a:solidFill>
                  <a:srgbClr val="006794"/>
                </a:solidFill>
                <a:latin typeface="Century Gothic" panose="020B0502020202020204" pitchFamily="34" charset="0"/>
              </a:rPr>
              <a:t> of </a:t>
            </a:r>
            <a:r>
              <a:rPr lang="fr-FR" sz="2000" b="1" dirty="0">
                <a:solidFill>
                  <a:srgbClr val="006794"/>
                </a:solidFill>
                <a:latin typeface="Century Gothic" panose="020B0502020202020204" pitchFamily="34" charset="0"/>
              </a:rPr>
              <a:t>ARQUS consortium</a:t>
            </a:r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xmlns="" id="{6A9720C4-CED9-EE4B-98C0-EC21A5837662}"/>
              </a:ext>
            </a:extLst>
          </p:cNvPr>
          <p:cNvSpPr txBox="1"/>
          <p:nvPr/>
        </p:nvSpPr>
        <p:spPr>
          <a:xfrm>
            <a:off x="3780078" y="3160755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  <a:p>
            <a:endParaRPr lang="fr-FR" dirty="0"/>
          </a:p>
        </p:txBody>
      </p:sp>
      <p:sp>
        <p:nvSpPr>
          <p:cNvPr id="45" name="Titre 1">
            <a:extLst>
              <a:ext uri="{FF2B5EF4-FFF2-40B4-BE49-F238E27FC236}">
                <a16:creationId xmlns:a16="http://schemas.microsoft.com/office/drawing/2014/main" xmlns="" id="{37C22562-5C3E-C24F-8CE5-324F128E4DD6}"/>
              </a:ext>
            </a:extLst>
          </p:cNvPr>
          <p:cNvSpPr txBox="1">
            <a:spLocks/>
          </p:cNvSpPr>
          <p:nvPr/>
        </p:nvSpPr>
        <p:spPr>
          <a:xfrm>
            <a:off x="1675677" y="1361501"/>
            <a:ext cx="749808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sz="3200" b="1" dirty="0">
              <a:solidFill>
                <a:srgbClr val="006794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050" name="Picture 2" descr="Home">
            <a:extLst>
              <a:ext uri="{FF2B5EF4-FFF2-40B4-BE49-F238E27FC236}">
                <a16:creationId xmlns:a16="http://schemas.microsoft.com/office/drawing/2014/main" xmlns="" id="{7E4FAD4E-AAC0-CC4B-BF05-D33DCFB37C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43" y="5496500"/>
            <a:ext cx="2717809" cy="948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Image 48">
            <a:extLst>
              <a:ext uri="{FF2B5EF4-FFF2-40B4-BE49-F238E27FC236}">
                <a16:creationId xmlns:a16="http://schemas.microsoft.com/office/drawing/2014/main" xmlns="" id="{48F99A67-1D6A-6C4B-8D47-94F6BE28F77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933262" y="2761181"/>
            <a:ext cx="321487" cy="321487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50" name="Image 49">
            <a:extLst>
              <a:ext uri="{FF2B5EF4-FFF2-40B4-BE49-F238E27FC236}">
                <a16:creationId xmlns:a16="http://schemas.microsoft.com/office/drawing/2014/main" xmlns="" id="{4E74B0A2-8079-FF48-8E53-0A3D70D5C1D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5413" y="3568716"/>
            <a:ext cx="489821" cy="489821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51" name="Picture 9" descr="http://upload.wikimedia.org/wikipedia/en/9/90/University_of_Ottawa_Logo.png">
            <a:extLst>
              <a:ext uri="{FF2B5EF4-FFF2-40B4-BE49-F238E27FC236}">
                <a16:creationId xmlns:a16="http://schemas.microsoft.com/office/drawing/2014/main" xmlns="" id="{EB8DCC1E-570C-6349-99AC-1413ED580A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6980" y="2761181"/>
            <a:ext cx="484755" cy="5142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The University of Auckland - Photos | Facebook">
            <a:extLst>
              <a:ext uri="{FF2B5EF4-FFF2-40B4-BE49-F238E27FC236}">
                <a16:creationId xmlns:a16="http://schemas.microsoft.com/office/drawing/2014/main" xmlns="" id="{E6E04706-9BDA-4141-A520-B711E3DF37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0694" y="3988313"/>
            <a:ext cx="777956" cy="478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9D9C7759-612E-4142-B2D0-A181D1DC9929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4168" y="2191020"/>
            <a:ext cx="2693151" cy="3305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7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/>
          <p:cNvSpPr txBox="1"/>
          <p:nvPr/>
        </p:nvSpPr>
        <p:spPr>
          <a:xfrm>
            <a:off x="532328" y="3139952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endParaRPr lang="fr-FR" sz="3200" dirty="0">
              <a:solidFill>
                <a:srgbClr val="F29224"/>
              </a:solidFill>
            </a:endParaRP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xmlns="" id="{3AF890B2-109B-0B4D-93F2-B1D5836E80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949677" cy="196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80BFC711-3713-F644-AA27-F5BA5FE5B260}"/>
              </a:ext>
            </a:extLst>
          </p:cNvPr>
          <p:cNvSpPr txBox="1"/>
          <p:nvPr/>
        </p:nvSpPr>
        <p:spPr>
          <a:xfrm>
            <a:off x="2853203" y="172125"/>
            <a:ext cx="3674918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r>
              <a:rPr lang="fr-FR" sz="3200" b="1" dirty="0">
                <a:solidFill>
                  <a:srgbClr val="F29224"/>
                </a:solidFill>
              </a:rPr>
              <a:t>Accréditation </a:t>
            </a:r>
          </a:p>
          <a:p>
            <a:r>
              <a:rPr lang="fr-FR" sz="3200" b="1" dirty="0">
                <a:solidFill>
                  <a:srgbClr val="F29224"/>
                </a:solidFill>
              </a:rPr>
              <a:t>2022-2026</a:t>
            </a: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xmlns="" id="{944FB367-472F-CC47-9F51-EA8E203616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8505703"/>
              </p:ext>
            </p:extLst>
          </p:nvPr>
        </p:nvGraphicFramePr>
        <p:xfrm>
          <a:off x="2853203" y="1258650"/>
          <a:ext cx="8564879" cy="514956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96541">
                  <a:extLst>
                    <a:ext uri="{9D8B030D-6E8A-4147-A177-3AD203B41FA5}">
                      <a16:colId xmlns:a16="http://schemas.microsoft.com/office/drawing/2014/main" xmlns="" val="2578390976"/>
                    </a:ext>
                  </a:extLst>
                </a:gridCol>
                <a:gridCol w="2623531">
                  <a:extLst>
                    <a:ext uri="{9D8B030D-6E8A-4147-A177-3AD203B41FA5}">
                      <a16:colId xmlns:a16="http://schemas.microsoft.com/office/drawing/2014/main" xmlns="" val="2987900873"/>
                    </a:ext>
                  </a:extLst>
                </a:gridCol>
                <a:gridCol w="2989880">
                  <a:extLst>
                    <a:ext uri="{9D8B030D-6E8A-4147-A177-3AD203B41FA5}">
                      <a16:colId xmlns:a16="http://schemas.microsoft.com/office/drawing/2014/main" xmlns="" val="3454046921"/>
                    </a:ext>
                  </a:extLst>
                </a:gridCol>
                <a:gridCol w="983823">
                  <a:extLst>
                    <a:ext uri="{9D8B030D-6E8A-4147-A177-3AD203B41FA5}">
                      <a16:colId xmlns:a16="http://schemas.microsoft.com/office/drawing/2014/main" xmlns="" val="3137649956"/>
                    </a:ext>
                  </a:extLst>
                </a:gridCol>
                <a:gridCol w="771104">
                  <a:extLst>
                    <a:ext uri="{9D8B030D-6E8A-4147-A177-3AD203B41FA5}">
                      <a16:colId xmlns:a16="http://schemas.microsoft.com/office/drawing/2014/main" xmlns="" val="271046737"/>
                    </a:ext>
                  </a:extLst>
                </a:gridCol>
              </a:tblGrid>
              <a:tr h="295098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fr-FR" sz="1200" b="1" u="none" strike="noStrike" dirty="0">
                          <a:effectLst/>
                          <a:latin typeface="+mn-lt"/>
                        </a:rPr>
                        <a:t>UE communes M1/M2 master Cancer</a:t>
                      </a:r>
                      <a:endParaRPr lang="fr-FR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576" marR="6576" marT="6576" marB="0" anchor="ctr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576" marR="6576" marT="6576" marB="0" anchor="b"/>
                </a:tc>
                <a:extLst>
                  <a:ext uri="{0D108BD9-81ED-4DB2-BD59-A6C34878D82A}">
                    <a16:rowId xmlns:a16="http://schemas.microsoft.com/office/drawing/2014/main" xmlns="" val="303193624"/>
                  </a:ext>
                </a:extLst>
              </a:tr>
              <a:tr h="281046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u="none" strike="noStrike">
                          <a:effectLst/>
                          <a:latin typeface="+mn-lt"/>
                        </a:rPr>
                        <a:t>IPH1058M</a:t>
                      </a:r>
                      <a:endParaRPr lang="fr-FR" sz="1200" b="1" i="0" u="none" strike="noStrike">
                        <a:solidFill>
                          <a:srgbClr val="548235"/>
                        </a:solidFill>
                        <a:effectLst/>
                        <a:latin typeface="+mn-lt"/>
                      </a:endParaRPr>
                    </a:p>
                  </a:txBody>
                  <a:tcPr marL="6576" marR="6576" marT="657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200" u="none" strike="noStrike" dirty="0">
                          <a:effectLst/>
                          <a:latin typeface="+mn-lt"/>
                        </a:rPr>
                        <a:t>UE « Métastases, migration et EMT » </a:t>
                      </a:r>
                      <a:r>
                        <a:rPr lang="fr-FR" sz="1200" u="none" strike="noStrike" dirty="0">
                          <a:solidFill>
                            <a:srgbClr val="92D050"/>
                          </a:solidFill>
                          <a:effectLst/>
                          <a:latin typeface="+mn-lt"/>
                        </a:rPr>
                        <a:t>mutualisée BMC</a:t>
                      </a:r>
                      <a:endParaRPr lang="fr-FR" sz="1200" b="1" i="0" u="none" strike="noStrike" dirty="0">
                        <a:solidFill>
                          <a:srgbClr val="92D050"/>
                        </a:solidFill>
                        <a:effectLst/>
                        <a:latin typeface="+mn-lt"/>
                      </a:endParaRPr>
                    </a:p>
                  </a:txBody>
                  <a:tcPr marL="6576" marR="6576" marT="657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200" u="none" strike="noStrike">
                          <a:effectLst/>
                          <a:latin typeface="+mn-lt"/>
                        </a:rPr>
                        <a:t>Joanna Fombonne et Violaine Sée (en remplacement de Chantal Diaz)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576" marR="6576" marT="657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u="none" strike="noStrike">
                          <a:effectLst/>
                          <a:latin typeface="+mn-lt"/>
                        </a:rPr>
                        <a:t>3</a:t>
                      </a:r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576" marR="6576" marT="6576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u="none" strike="noStrike">
                          <a:effectLst/>
                          <a:latin typeface="+mn-lt"/>
                        </a:rPr>
                        <a:t>Sem P</a:t>
                      </a:r>
                      <a:endParaRPr lang="fr-FR" sz="1200" b="1" i="0" u="none" strike="noStrike">
                        <a:solidFill>
                          <a:srgbClr val="0070C0"/>
                        </a:solidFill>
                        <a:effectLst/>
                        <a:latin typeface="+mn-lt"/>
                      </a:endParaRPr>
                    </a:p>
                  </a:txBody>
                  <a:tcPr marL="6576" marR="6576" marT="6576" marB="0" anchor="b"/>
                </a:tc>
                <a:extLst>
                  <a:ext uri="{0D108BD9-81ED-4DB2-BD59-A6C34878D82A}">
                    <a16:rowId xmlns:a16="http://schemas.microsoft.com/office/drawing/2014/main" xmlns="" val="618170105"/>
                  </a:ext>
                </a:extLst>
              </a:tr>
              <a:tr h="330228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u="none" strike="noStrike">
                          <a:effectLst/>
                          <a:latin typeface="+mn-lt"/>
                        </a:rPr>
                        <a:t>IPH1060M+</a:t>
                      </a:r>
                      <a:endParaRPr lang="fr-FR" sz="1200" b="1" i="0" u="none" strike="noStrike">
                        <a:solidFill>
                          <a:srgbClr val="548235"/>
                        </a:solidFill>
                        <a:effectLst/>
                        <a:latin typeface="+mn-lt"/>
                      </a:endParaRPr>
                    </a:p>
                  </a:txBody>
                  <a:tcPr marL="6576" marR="6576" marT="657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200" u="none" strike="noStrike" dirty="0">
                          <a:effectLst/>
                          <a:latin typeface="+mn-lt"/>
                        </a:rPr>
                        <a:t>UE  « Anthropologie et cancer »</a:t>
                      </a:r>
                      <a:endParaRPr lang="fr-FR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576" marR="6576" marT="657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200" u="none" strike="noStrike">
                          <a:effectLst/>
                          <a:latin typeface="+mn-lt"/>
                        </a:rPr>
                        <a:t>Romain Parent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576" marR="6576" marT="657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u="none" strike="noStrike">
                          <a:effectLst/>
                          <a:latin typeface="+mn-lt"/>
                        </a:rPr>
                        <a:t>3</a:t>
                      </a:r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576" marR="6576" marT="6576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u="none" strike="noStrike">
                          <a:effectLst/>
                          <a:latin typeface="+mn-lt"/>
                        </a:rPr>
                        <a:t>Sem P</a:t>
                      </a:r>
                      <a:endParaRPr lang="fr-FR" sz="1200" b="1" i="0" u="none" strike="noStrike">
                        <a:solidFill>
                          <a:srgbClr val="0070C0"/>
                        </a:solidFill>
                        <a:effectLst/>
                        <a:latin typeface="+mn-lt"/>
                      </a:endParaRPr>
                    </a:p>
                  </a:txBody>
                  <a:tcPr marL="6576" marR="6576" marT="6576" marB="0" anchor="b"/>
                </a:tc>
                <a:extLst>
                  <a:ext uri="{0D108BD9-81ED-4DB2-BD59-A6C34878D82A}">
                    <a16:rowId xmlns:a16="http://schemas.microsoft.com/office/drawing/2014/main" xmlns="" val="2557069978"/>
                  </a:ext>
                </a:extLst>
              </a:tr>
              <a:tr h="37238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u="none" strike="noStrike">
                          <a:effectLst/>
                          <a:latin typeface="+mn-lt"/>
                        </a:rPr>
                        <a:t>IPH1057M+</a:t>
                      </a:r>
                      <a:endParaRPr lang="fr-FR" sz="1200" b="1" i="0" u="none" strike="noStrike">
                        <a:solidFill>
                          <a:srgbClr val="548235"/>
                        </a:solidFill>
                        <a:effectLst/>
                        <a:latin typeface="+mn-lt"/>
                      </a:endParaRPr>
                    </a:p>
                  </a:txBody>
                  <a:tcPr marL="6576" marR="6576" marT="657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200" u="none" strike="noStrike" dirty="0">
                          <a:effectLst/>
                          <a:latin typeface="+mn-lt"/>
                        </a:rPr>
                        <a:t>UE « Cancer et environnement » </a:t>
                      </a:r>
                      <a:r>
                        <a:rPr lang="fr-FR" sz="1200" u="none" strike="noStrike" dirty="0">
                          <a:solidFill>
                            <a:srgbClr val="92D050"/>
                          </a:solidFill>
                          <a:effectLst/>
                          <a:latin typeface="+mn-lt"/>
                        </a:rPr>
                        <a:t>mutualisée BMC</a:t>
                      </a:r>
                      <a:endParaRPr lang="fr-FR" sz="1200" b="1" i="0" u="none" strike="noStrike" dirty="0">
                        <a:solidFill>
                          <a:srgbClr val="92D050"/>
                        </a:solidFill>
                        <a:effectLst/>
                        <a:latin typeface="+mn-lt"/>
                      </a:endParaRPr>
                    </a:p>
                  </a:txBody>
                  <a:tcPr marL="6576" marR="6576" marT="657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200" u="none" strike="noStrike">
                          <a:effectLst/>
                          <a:latin typeface="+mn-lt"/>
                        </a:rPr>
                        <a:t>Béatrice Fervers et Arnaud Vigneron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576" marR="6576" marT="657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u="none" strike="noStrike">
                          <a:effectLst/>
                          <a:latin typeface="+mn-lt"/>
                        </a:rPr>
                        <a:t>3</a:t>
                      </a:r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576" marR="6576" marT="6576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u="none" strike="noStrike">
                          <a:effectLst/>
                          <a:latin typeface="+mn-lt"/>
                        </a:rPr>
                        <a:t>Sem P</a:t>
                      </a:r>
                      <a:endParaRPr lang="fr-FR" sz="1200" b="1" i="0" u="none" strike="noStrike">
                        <a:solidFill>
                          <a:srgbClr val="0070C0"/>
                        </a:solidFill>
                        <a:effectLst/>
                        <a:latin typeface="+mn-lt"/>
                      </a:endParaRPr>
                    </a:p>
                  </a:txBody>
                  <a:tcPr marL="6576" marR="6576" marT="6576" marB="0" anchor="b"/>
                </a:tc>
                <a:extLst>
                  <a:ext uri="{0D108BD9-81ED-4DB2-BD59-A6C34878D82A}">
                    <a16:rowId xmlns:a16="http://schemas.microsoft.com/office/drawing/2014/main" xmlns="" val="3791583591"/>
                  </a:ext>
                </a:extLst>
              </a:tr>
              <a:tr h="379412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u="none" strike="noStrike">
                          <a:effectLst/>
                          <a:latin typeface="+mn-lt"/>
                        </a:rPr>
                        <a:t>IPH1061M+</a:t>
                      </a:r>
                      <a:endParaRPr lang="fr-FR" sz="1200" b="1" i="0" u="none" strike="noStrike">
                        <a:solidFill>
                          <a:srgbClr val="548235"/>
                        </a:solidFill>
                        <a:effectLst/>
                        <a:latin typeface="+mn-lt"/>
                      </a:endParaRPr>
                    </a:p>
                  </a:txBody>
                  <a:tcPr marL="6576" marR="6576" marT="657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200" u="none" strike="noStrike">
                          <a:effectLst/>
                          <a:latin typeface="+mn-lt"/>
                        </a:rPr>
                        <a:t>UE « Epidémiologie des cancers »</a:t>
                      </a:r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576" marR="6576" marT="657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200" u="none" strike="noStrike">
                          <a:effectLst/>
                          <a:latin typeface="+mn-lt"/>
                        </a:rPr>
                        <a:t>Christine Lasset et Astrid Coste (CLB).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576" marR="6576" marT="657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u="none" strike="noStrike">
                          <a:effectLst/>
                          <a:latin typeface="+mn-lt"/>
                        </a:rPr>
                        <a:t>3</a:t>
                      </a:r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576" marR="6576" marT="6576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u="none" strike="noStrike">
                          <a:effectLst/>
                          <a:latin typeface="+mn-lt"/>
                        </a:rPr>
                        <a:t>Sem P</a:t>
                      </a:r>
                      <a:endParaRPr lang="fr-FR" sz="1200" b="1" i="0" u="none" strike="noStrike">
                        <a:solidFill>
                          <a:srgbClr val="0070C0"/>
                        </a:solidFill>
                        <a:effectLst/>
                        <a:latin typeface="+mn-lt"/>
                      </a:endParaRPr>
                    </a:p>
                  </a:txBody>
                  <a:tcPr marL="6576" marR="6576" marT="6576" marB="0" anchor="b"/>
                </a:tc>
                <a:extLst>
                  <a:ext uri="{0D108BD9-81ED-4DB2-BD59-A6C34878D82A}">
                    <a16:rowId xmlns:a16="http://schemas.microsoft.com/office/drawing/2014/main" xmlns="" val="829911470"/>
                  </a:ext>
                </a:extLst>
              </a:tr>
              <a:tr h="386438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u="none" strike="noStrike">
                          <a:effectLst/>
                          <a:latin typeface="+mn-lt"/>
                        </a:rPr>
                        <a:t>IPH1063M+</a:t>
                      </a:r>
                      <a:endParaRPr lang="fr-FR" sz="1200" b="1" i="0" u="none" strike="noStrike">
                        <a:solidFill>
                          <a:srgbClr val="548235"/>
                        </a:solidFill>
                        <a:effectLst/>
                        <a:latin typeface="+mn-lt"/>
                      </a:endParaRPr>
                    </a:p>
                  </a:txBody>
                  <a:tcPr marL="6576" marR="6576" marT="657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200" u="none" strike="noStrike">
                          <a:effectLst/>
                          <a:latin typeface="+mn-lt"/>
                        </a:rPr>
                        <a:t>UE « Analyse constructive et critique de la recherche scientifique »  </a:t>
                      </a:r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576" marR="6576" marT="657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200" u="none" strike="noStrike">
                          <a:effectLst/>
                          <a:latin typeface="+mn-lt"/>
                        </a:rPr>
                        <a:t>Yenkel Grinberg-Bleyer et Maire Castets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576" marR="6576" marT="657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u="none" strike="noStrike">
                          <a:effectLst/>
                          <a:latin typeface="+mn-lt"/>
                        </a:rPr>
                        <a:t>3</a:t>
                      </a:r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576" marR="6576" marT="6576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u="none" strike="noStrike">
                          <a:effectLst/>
                          <a:latin typeface="+mn-lt"/>
                        </a:rPr>
                        <a:t>Sem P</a:t>
                      </a:r>
                      <a:endParaRPr lang="fr-FR" sz="1200" b="1" i="0" u="none" strike="noStrike">
                        <a:solidFill>
                          <a:srgbClr val="0070C0"/>
                        </a:solidFill>
                        <a:effectLst/>
                        <a:latin typeface="+mn-lt"/>
                      </a:endParaRPr>
                    </a:p>
                  </a:txBody>
                  <a:tcPr marL="6576" marR="6576" marT="6576" marB="0" anchor="b"/>
                </a:tc>
                <a:extLst>
                  <a:ext uri="{0D108BD9-81ED-4DB2-BD59-A6C34878D82A}">
                    <a16:rowId xmlns:a16="http://schemas.microsoft.com/office/drawing/2014/main" xmlns="" val="1253787583"/>
                  </a:ext>
                </a:extLst>
              </a:tr>
              <a:tr h="159259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u="none" strike="noStrike">
                          <a:effectLst/>
                          <a:latin typeface="+mn-lt"/>
                        </a:rPr>
                        <a:t>IPH1059M+</a:t>
                      </a:r>
                      <a:endParaRPr lang="fr-FR" sz="1200" b="1" i="0" u="none" strike="noStrike">
                        <a:solidFill>
                          <a:srgbClr val="548235"/>
                        </a:solidFill>
                        <a:effectLst/>
                        <a:latin typeface="+mn-lt"/>
                      </a:endParaRPr>
                    </a:p>
                  </a:txBody>
                  <a:tcPr marL="6576" marR="6576" marT="657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200" u="none" strike="noStrike">
                          <a:effectLst/>
                          <a:latin typeface="+mn-lt"/>
                        </a:rPr>
                        <a:t>UE« Virus et Cancer »  </a:t>
                      </a:r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576" marR="6576" marT="657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200" u="none" strike="noStrike">
                          <a:effectLst/>
                          <a:latin typeface="+mn-lt"/>
                        </a:rPr>
                        <a:t>Catherine Legras-Lachuer et Chloé Journo (ENS)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576" marR="6576" marT="657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u="none" strike="noStrike">
                          <a:effectLst/>
                          <a:latin typeface="+mn-lt"/>
                        </a:rPr>
                        <a:t>3</a:t>
                      </a:r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576" marR="6576" marT="6576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u="none" strike="noStrike">
                          <a:effectLst/>
                          <a:latin typeface="+mn-lt"/>
                        </a:rPr>
                        <a:t>Sem P</a:t>
                      </a:r>
                      <a:endParaRPr lang="fr-FR" sz="1200" b="1" i="0" u="none" strike="noStrike">
                        <a:solidFill>
                          <a:srgbClr val="0070C0"/>
                        </a:solidFill>
                        <a:effectLst/>
                        <a:latin typeface="+mn-lt"/>
                      </a:endParaRPr>
                    </a:p>
                  </a:txBody>
                  <a:tcPr marL="6576" marR="6576" marT="6576" marB="0" anchor="b"/>
                </a:tc>
                <a:extLst>
                  <a:ext uri="{0D108BD9-81ED-4DB2-BD59-A6C34878D82A}">
                    <a16:rowId xmlns:a16="http://schemas.microsoft.com/office/drawing/2014/main" xmlns="" val="2915688710"/>
                  </a:ext>
                </a:extLst>
              </a:tr>
              <a:tr h="316177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fr-FR" sz="1200" b="1" u="none" strike="noStrike" dirty="0">
                          <a:effectLst/>
                          <a:latin typeface="+mn-lt"/>
                        </a:rPr>
                        <a:t>UE M2 master Cancer</a:t>
                      </a:r>
                      <a:endParaRPr lang="fr-FR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576" marR="6576" marT="6576" marB="0" anchor="ctr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576" marR="6576" marT="6576" marB="0" anchor="b"/>
                </a:tc>
                <a:extLst>
                  <a:ext uri="{0D108BD9-81ED-4DB2-BD59-A6C34878D82A}">
                    <a16:rowId xmlns:a16="http://schemas.microsoft.com/office/drawing/2014/main" xmlns="" val="3504283258"/>
                  </a:ext>
                </a:extLst>
              </a:tr>
              <a:tr h="30915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u="none" strike="noStrike">
                          <a:effectLst/>
                          <a:latin typeface="+mn-lt"/>
                        </a:rPr>
                        <a:t>IPH2224M</a:t>
                      </a:r>
                      <a:endParaRPr lang="fr-FR" sz="1200" b="1" i="0" u="none" strike="noStrike">
                        <a:solidFill>
                          <a:srgbClr val="548235"/>
                        </a:solidFill>
                        <a:effectLst/>
                        <a:latin typeface="+mn-lt"/>
                      </a:endParaRPr>
                    </a:p>
                  </a:txBody>
                  <a:tcPr marL="6576" marR="6576" marT="657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200" u="none" strike="noStrike">
                          <a:effectLst/>
                          <a:latin typeface="+mn-lt"/>
                        </a:rPr>
                        <a:t>UE « Oncologie » mutualisée avec le M1 Recherche Biomédicale et le M2 COPS</a:t>
                      </a:r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576" marR="6576" marT="657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200" u="none" strike="noStrike">
                          <a:effectLst/>
                          <a:latin typeface="+mn-lt"/>
                        </a:rPr>
                        <a:t>Agnès Bernet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576" marR="6576" marT="657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u="none" strike="noStrike">
                          <a:effectLst/>
                          <a:latin typeface="+mn-lt"/>
                        </a:rPr>
                        <a:t>3</a:t>
                      </a:r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576" marR="6576" marT="6576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u="none" strike="noStrike">
                          <a:effectLst/>
                          <a:latin typeface="+mn-lt"/>
                        </a:rPr>
                        <a:t>Sem A</a:t>
                      </a:r>
                      <a:endParaRPr lang="fr-FR" sz="1200" b="1" i="0" u="none" strike="noStrike">
                        <a:solidFill>
                          <a:srgbClr val="0070C0"/>
                        </a:solidFill>
                        <a:effectLst/>
                        <a:latin typeface="+mn-lt"/>
                      </a:endParaRPr>
                    </a:p>
                  </a:txBody>
                  <a:tcPr marL="6576" marR="6576" marT="6576" marB="0" anchor="b"/>
                </a:tc>
                <a:extLst>
                  <a:ext uri="{0D108BD9-81ED-4DB2-BD59-A6C34878D82A}">
                    <a16:rowId xmlns:a16="http://schemas.microsoft.com/office/drawing/2014/main" xmlns="" val="3545062046"/>
                  </a:ext>
                </a:extLst>
              </a:tr>
              <a:tr h="30915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u="none" strike="noStrike">
                          <a:effectLst/>
                          <a:latin typeface="+mn-lt"/>
                        </a:rPr>
                        <a:t>IPH2143M</a:t>
                      </a:r>
                      <a:endParaRPr lang="fr-FR" sz="1200" b="1" i="0" u="none" strike="noStrike">
                        <a:solidFill>
                          <a:srgbClr val="548235"/>
                        </a:solidFill>
                        <a:effectLst/>
                        <a:latin typeface="+mn-lt"/>
                      </a:endParaRPr>
                    </a:p>
                  </a:txBody>
                  <a:tcPr marL="6576" marR="6576" marT="657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200" u="none" strike="noStrike">
                          <a:effectLst/>
                          <a:latin typeface="+mn-lt"/>
                        </a:rPr>
                        <a:t>UE « Tissue &amp; Cell Engineering » mutualisée avec Nanoscale</a:t>
                      </a:r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576" marR="6576" marT="657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200" u="none" strike="noStrike">
                          <a:effectLst/>
                          <a:latin typeface="+mn-lt"/>
                        </a:rPr>
                        <a:t>JP Rieu et CML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576" marR="6576" marT="657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u="none" strike="noStrike">
                          <a:effectLst/>
                          <a:latin typeface="+mn-lt"/>
                        </a:rPr>
                        <a:t>3</a:t>
                      </a:r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576" marR="6576" marT="6576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u="none" strike="noStrike">
                          <a:effectLst/>
                          <a:latin typeface="+mn-lt"/>
                        </a:rPr>
                        <a:t>Sem A</a:t>
                      </a:r>
                      <a:endParaRPr lang="fr-FR" sz="1200" b="1" i="0" u="none" strike="noStrike">
                        <a:solidFill>
                          <a:srgbClr val="0070C0"/>
                        </a:solidFill>
                        <a:effectLst/>
                        <a:latin typeface="+mn-lt"/>
                      </a:endParaRPr>
                    </a:p>
                  </a:txBody>
                  <a:tcPr marL="6576" marR="6576" marT="6576" marB="0" anchor="b"/>
                </a:tc>
                <a:extLst>
                  <a:ext uri="{0D108BD9-81ED-4DB2-BD59-A6C34878D82A}">
                    <a16:rowId xmlns:a16="http://schemas.microsoft.com/office/drawing/2014/main" xmlns="" val="1356152403"/>
                  </a:ext>
                </a:extLst>
              </a:tr>
              <a:tr h="30915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u="none" strike="noStrike">
                          <a:effectLst/>
                          <a:latin typeface="+mn-lt"/>
                        </a:rPr>
                        <a:t>IPH2142M</a:t>
                      </a:r>
                      <a:endParaRPr lang="fr-FR" sz="1200" b="1" i="0" u="none" strike="noStrike">
                        <a:solidFill>
                          <a:srgbClr val="548235"/>
                        </a:solidFill>
                        <a:effectLst/>
                        <a:latin typeface="+mn-lt"/>
                      </a:endParaRPr>
                    </a:p>
                  </a:txBody>
                  <a:tcPr marL="6576" marR="6576" marT="657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200" u="none" strike="noStrike">
                          <a:effectLst/>
                          <a:latin typeface="+mn-lt"/>
                        </a:rPr>
                        <a:t>UE « Drug delivery » mutualisée avec Nanoscale</a:t>
                      </a:r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576" marR="6576" marT="657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200" u="none" strike="noStrike">
                          <a:effectLst/>
                          <a:latin typeface="+mn-lt"/>
                        </a:rPr>
                        <a:t>Charlotte Rivière et CML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576" marR="6576" marT="657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u="none" strike="noStrike">
                          <a:effectLst/>
                          <a:latin typeface="+mn-lt"/>
                        </a:rPr>
                        <a:t>3</a:t>
                      </a:r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576" marR="6576" marT="6576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u="none" strike="noStrike">
                          <a:effectLst/>
                          <a:latin typeface="+mn-lt"/>
                        </a:rPr>
                        <a:t>Sem P</a:t>
                      </a:r>
                      <a:endParaRPr lang="fr-FR" sz="1200" b="1" i="0" u="none" strike="noStrike">
                        <a:solidFill>
                          <a:srgbClr val="0070C0"/>
                        </a:solidFill>
                        <a:effectLst/>
                        <a:latin typeface="+mn-lt"/>
                      </a:endParaRPr>
                    </a:p>
                  </a:txBody>
                  <a:tcPr marL="6576" marR="6576" marT="6576" marB="0" anchor="b"/>
                </a:tc>
                <a:extLst>
                  <a:ext uri="{0D108BD9-81ED-4DB2-BD59-A6C34878D82A}">
                    <a16:rowId xmlns:a16="http://schemas.microsoft.com/office/drawing/2014/main" xmlns="" val="2082323742"/>
                  </a:ext>
                </a:extLst>
              </a:tr>
              <a:tr h="30915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u="none" strike="noStrike">
                          <a:effectLst/>
                          <a:latin typeface="+mn-lt"/>
                        </a:rPr>
                        <a:t>IPH2141M</a:t>
                      </a:r>
                      <a:endParaRPr lang="fr-FR" sz="1200" b="1" i="0" u="none" strike="noStrike">
                        <a:solidFill>
                          <a:srgbClr val="548235"/>
                        </a:solidFill>
                        <a:effectLst/>
                        <a:latin typeface="+mn-lt"/>
                      </a:endParaRPr>
                    </a:p>
                  </a:txBody>
                  <a:tcPr marL="6576" marR="6576" marT="657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200" u="none" strike="noStrike" dirty="0">
                          <a:effectLst/>
                          <a:latin typeface="+mn-lt"/>
                        </a:rPr>
                        <a:t>UE « Destruction focalisée des cancers » mutualisée avec le M2 MISS</a:t>
                      </a:r>
                      <a:endParaRPr lang="fr-FR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576" marR="6576" marT="657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200" u="none" strike="noStrike">
                          <a:effectLst/>
                          <a:latin typeface="+mn-lt"/>
                        </a:rPr>
                        <a:t>Apoutou N'Djin et Michel Rivoire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576" marR="6576" marT="657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u="none" strike="noStrike">
                          <a:effectLst/>
                          <a:latin typeface="+mn-lt"/>
                        </a:rPr>
                        <a:t>3</a:t>
                      </a:r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576" marR="6576" marT="6576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u="none" strike="noStrike">
                          <a:effectLst/>
                          <a:latin typeface="+mn-lt"/>
                        </a:rPr>
                        <a:t>Sem A</a:t>
                      </a:r>
                      <a:endParaRPr lang="fr-FR" sz="1200" b="1" i="0" u="none" strike="noStrike">
                        <a:solidFill>
                          <a:srgbClr val="0070C0"/>
                        </a:solidFill>
                        <a:effectLst/>
                        <a:latin typeface="+mn-lt"/>
                      </a:endParaRPr>
                    </a:p>
                  </a:txBody>
                  <a:tcPr marL="6576" marR="6576" marT="6576" marB="0" anchor="b"/>
                </a:tc>
                <a:extLst>
                  <a:ext uri="{0D108BD9-81ED-4DB2-BD59-A6C34878D82A}">
                    <a16:rowId xmlns:a16="http://schemas.microsoft.com/office/drawing/2014/main" xmlns="" val="1498155926"/>
                  </a:ext>
                </a:extLst>
              </a:tr>
              <a:tr h="27402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u="none" strike="noStrike">
                          <a:effectLst/>
                          <a:latin typeface="+mn-lt"/>
                        </a:rPr>
                        <a:t>IPH2265M</a:t>
                      </a:r>
                      <a:endParaRPr lang="fr-FR" sz="1200" b="1" i="0" u="none" strike="noStrike">
                        <a:solidFill>
                          <a:srgbClr val="548235"/>
                        </a:solidFill>
                        <a:effectLst/>
                        <a:latin typeface="+mn-lt"/>
                      </a:endParaRPr>
                    </a:p>
                  </a:txBody>
                  <a:tcPr marL="6576" marR="6576" marT="657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200" u="none" strike="noStrike">
                          <a:effectLst/>
                          <a:latin typeface="+mn-lt"/>
                        </a:rPr>
                        <a:t>UE « CPUAFS » mutualisée M2 LIVE</a:t>
                      </a:r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576" marR="6576" marT="657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200" u="none" strike="noStrike">
                          <a:effectLst/>
                          <a:latin typeface="+mn-lt"/>
                        </a:rPr>
                        <a:t>Thierry Roger et Joanna Fombonne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576" marR="6576" marT="657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u="none" strike="noStrike">
                          <a:effectLst/>
                          <a:latin typeface="+mn-lt"/>
                        </a:rPr>
                        <a:t>3</a:t>
                      </a:r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576" marR="6576" marT="6576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u="none" strike="noStrike">
                          <a:effectLst/>
                          <a:latin typeface="+mn-lt"/>
                        </a:rPr>
                        <a:t>Sem P</a:t>
                      </a:r>
                      <a:endParaRPr lang="fr-FR" sz="1200" b="1" i="0" u="none" strike="noStrike">
                        <a:solidFill>
                          <a:srgbClr val="0070C0"/>
                        </a:solidFill>
                        <a:effectLst/>
                        <a:latin typeface="+mn-lt"/>
                      </a:endParaRPr>
                    </a:p>
                  </a:txBody>
                  <a:tcPr marL="6576" marR="6576" marT="6576" marB="0" anchor="b"/>
                </a:tc>
                <a:extLst>
                  <a:ext uri="{0D108BD9-81ED-4DB2-BD59-A6C34878D82A}">
                    <a16:rowId xmlns:a16="http://schemas.microsoft.com/office/drawing/2014/main" xmlns="" val="4118011724"/>
                  </a:ext>
                </a:extLst>
              </a:tr>
              <a:tr h="30915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u="none" strike="noStrike">
                          <a:effectLst/>
                          <a:latin typeface="+mn-lt"/>
                        </a:rPr>
                        <a:t>IPH2261M</a:t>
                      </a:r>
                      <a:endParaRPr lang="fr-FR" sz="1200" b="1" i="0" u="none" strike="noStrike">
                        <a:solidFill>
                          <a:srgbClr val="548235"/>
                        </a:solidFill>
                        <a:effectLst/>
                        <a:latin typeface="+mn-lt"/>
                      </a:endParaRPr>
                    </a:p>
                  </a:txBody>
                  <a:tcPr marL="6576" marR="6576" marT="657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200" u="none" strike="noStrike">
                          <a:effectLst/>
                          <a:latin typeface="+mn-lt"/>
                        </a:rPr>
                        <a:t>UE « Pratiques médicales à l’interface » entre recherche et clinique »</a:t>
                      </a:r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576" marR="6576" marT="657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200" u="none" strike="noStrike">
                          <a:effectLst/>
                          <a:latin typeface="+mn-lt"/>
                        </a:rPr>
                        <a:t>Isabelle Ray-Coquard et Agnès Bernet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576" marR="6576" marT="657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u="none" strike="noStrike">
                          <a:effectLst/>
                          <a:latin typeface="+mn-lt"/>
                        </a:rPr>
                        <a:t>3</a:t>
                      </a:r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576" marR="6576" marT="6576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u="none" strike="noStrike">
                          <a:effectLst/>
                          <a:latin typeface="+mn-lt"/>
                        </a:rPr>
                        <a:t>Sem P</a:t>
                      </a:r>
                      <a:endParaRPr lang="fr-FR" sz="1200" b="1" i="0" u="none" strike="noStrike">
                        <a:solidFill>
                          <a:srgbClr val="0070C0"/>
                        </a:solidFill>
                        <a:effectLst/>
                        <a:latin typeface="+mn-lt"/>
                      </a:endParaRPr>
                    </a:p>
                  </a:txBody>
                  <a:tcPr marL="6576" marR="6576" marT="6576" marB="0" anchor="b"/>
                </a:tc>
                <a:extLst>
                  <a:ext uri="{0D108BD9-81ED-4DB2-BD59-A6C34878D82A}">
                    <a16:rowId xmlns:a16="http://schemas.microsoft.com/office/drawing/2014/main" xmlns="" val="4269713293"/>
                  </a:ext>
                </a:extLst>
              </a:tr>
              <a:tr h="30915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u="none" strike="noStrike">
                          <a:solidFill>
                            <a:srgbClr val="F29224"/>
                          </a:solidFill>
                          <a:effectLst/>
                          <a:latin typeface="+mn-lt"/>
                        </a:rPr>
                        <a:t>IPH2270M+</a:t>
                      </a:r>
                      <a:endParaRPr lang="fr-FR" sz="1200" b="1" i="0" u="none" strike="noStrike">
                        <a:solidFill>
                          <a:srgbClr val="F29224"/>
                        </a:solidFill>
                        <a:effectLst/>
                        <a:latin typeface="+mn-lt"/>
                      </a:endParaRPr>
                    </a:p>
                  </a:txBody>
                  <a:tcPr marL="6576" marR="6576" marT="657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200" u="none" strike="noStrike" dirty="0">
                          <a:solidFill>
                            <a:srgbClr val="F29224"/>
                          </a:solidFill>
                          <a:effectLst/>
                          <a:latin typeface="+mn-lt"/>
                        </a:rPr>
                        <a:t>UE « International </a:t>
                      </a:r>
                      <a:r>
                        <a:rPr lang="fr-FR" sz="1200" u="none" strike="noStrike" dirty="0" err="1">
                          <a:solidFill>
                            <a:srgbClr val="F29224"/>
                          </a:solidFill>
                          <a:effectLst/>
                          <a:latin typeface="+mn-lt"/>
                        </a:rPr>
                        <a:t>Summer</a:t>
                      </a:r>
                      <a:r>
                        <a:rPr lang="fr-FR" sz="1200" u="none" strike="noStrike" dirty="0">
                          <a:solidFill>
                            <a:srgbClr val="F29224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fr-FR" sz="1200" u="none" strike="noStrike" dirty="0" err="1">
                          <a:solidFill>
                            <a:srgbClr val="F29224"/>
                          </a:solidFill>
                          <a:effectLst/>
                          <a:latin typeface="+mn-lt"/>
                        </a:rPr>
                        <a:t>school-Precision</a:t>
                      </a:r>
                      <a:r>
                        <a:rPr lang="fr-FR" sz="1200" u="none" strike="noStrike" dirty="0">
                          <a:solidFill>
                            <a:srgbClr val="F29224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fr-FR" sz="1200" u="none" strike="noStrike" dirty="0" err="1">
                          <a:solidFill>
                            <a:srgbClr val="F29224"/>
                          </a:solidFill>
                          <a:effectLst/>
                          <a:latin typeface="+mn-lt"/>
                        </a:rPr>
                        <a:t>Oncology</a:t>
                      </a:r>
                      <a:r>
                        <a:rPr lang="fr-FR" sz="1200" u="none" strike="noStrike" dirty="0">
                          <a:solidFill>
                            <a:srgbClr val="F29224"/>
                          </a:solidFill>
                          <a:effectLst/>
                          <a:latin typeface="+mn-lt"/>
                        </a:rPr>
                        <a:t> »</a:t>
                      </a:r>
                      <a:endParaRPr lang="fr-FR" sz="1200" b="1" i="0" u="none" strike="noStrike" dirty="0">
                        <a:solidFill>
                          <a:srgbClr val="F29224"/>
                        </a:solidFill>
                        <a:effectLst/>
                        <a:latin typeface="+mn-lt"/>
                      </a:endParaRPr>
                    </a:p>
                  </a:txBody>
                  <a:tcPr marL="6576" marR="6576" marT="657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200" u="none" strike="noStrike">
                          <a:solidFill>
                            <a:srgbClr val="F29224"/>
                          </a:solidFill>
                          <a:effectLst/>
                          <a:latin typeface="+mn-lt"/>
                        </a:rPr>
                        <a:t>Caroline Moyret-Lalle (UGA et UCBL1,  et financée par la Région AURA)</a:t>
                      </a:r>
                      <a:endParaRPr lang="fr-FR" sz="1200" b="0" i="0" u="none" strike="noStrike">
                        <a:solidFill>
                          <a:srgbClr val="F29224"/>
                        </a:solidFill>
                        <a:effectLst/>
                        <a:latin typeface="+mn-lt"/>
                      </a:endParaRPr>
                    </a:p>
                  </a:txBody>
                  <a:tcPr marL="6576" marR="6576" marT="657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u="none" strike="noStrike">
                          <a:solidFill>
                            <a:srgbClr val="F29224"/>
                          </a:solidFill>
                          <a:effectLst/>
                          <a:latin typeface="+mn-lt"/>
                        </a:rPr>
                        <a:t>6</a:t>
                      </a:r>
                      <a:endParaRPr lang="fr-FR" sz="1200" b="1" i="0" u="none" strike="noStrike">
                        <a:solidFill>
                          <a:srgbClr val="F29224"/>
                        </a:solidFill>
                        <a:effectLst/>
                        <a:latin typeface="+mn-lt"/>
                      </a:endParaRPr>
                    </a:p>
                  </a:txBody>
                  <a:tcPr marL="6576" marR="6576" marT="6576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u="none" strike="noStrike" dirty="0">
                          <a:solidFill>
                            <a:srgbClr val="F29224"/>
                          </a:solidFill>
                          <a:effectLst/>
                          <a:latin typeface="+mn-lt"/>
                        </a:rPr>
                        <a:t>Sem A</a:t>
                      </a:r>
                      <a:endParaRPr lang="fr-FR" sz="1200" b="1" i="0" u="none" strike="noStrike" dirty="0">
                        <a:solidFill>
                          <a:srgbClr val="F29224"/>
                        </a:solidFill>
                        <a:effectLst/>
                        <a:latin typeface="+mn-lt"/>
                      </a:endParaRPr>
                    </a:p>
                  </a:txBody>
                  <a:tcPr marL="6576" marR="6576" marT="6576" marB="0" anchor="b"/>
                </a:tc>
                <a:extLst>
                  <a:ext uri="{0D108BD9-81ED-4DB2-BD59-A6C34878D82A}">
                    <a16:rowId xmlns:a16="http://schemas.microsoft.com/office/drawing/2014/main" xmlns="" val="1991852635"/>
                  </a:ext>
                </a:extLst>
              </a:tr>
            </a:tbl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31D58502-4932-0B44-AA70-FBCF453539FA}"/>
              </a:ext>
            </a:extLst>
          </p:cNvPr>
          <p:cNvSpPr txBox="1"/>
          <p:nvPr/>
        </p:nvSpPr>
        <p:spPr>
          <a:xfrm>
            <a:off x="5638800" y="172125"/>
            <a:ext cx="914400" cy="795663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r>
              <a:rPr lang="fr-FR" sz="3200" b="1" dirty="0">
                <a:solidFill>
                  <a:srgbClr val="F29224"/>
                </a:solidFill>
              </a:rPr>
              <a:t>UE OPTIONNELLES</a:t>
            </a:r>
          </a:p>
        </p:txBody>
      </p:sp>
    </p:spTree>
    <p:extLst>
      <p:ext uri="{BB962C8B-B14F-4D97-AF65-F5344CB8AC3E}">
        <p14:creationId xmlns:p14="http://schemas.microsoft.com/office/powerpoint/2010/main" val="339190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/>
          <p:cNvSpPr txBox="1"/>
          <p:nvPr/>
        </p:nvSpPr>
        <p:spPr>
          <a:xfrm>
            <a:off x="532328" y="3139952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endParaRPr lang="fr-FR" sz="3200" dirty="0">
              <a:solidFill>
                <a:srgbClr val="F29224"/>
              </a:solidFill>
            </a:endParaRP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xmlns="" id="{3AF890B2-109B-0B4D-93F2-B1D5836E80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949677" cy="196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xmlns="" id="{CF3F0784-AD89-9E42-9E99-55D0763777F4}"/>
              </a:ext>
            </a:extLst>
          </p:cNvPr>
          <p:cNvSpPr txBox="1">
            <a:spLocks/>
          </p:cNvSpPr>
          <p:nvPr/>
        </p:nvSpPr>
        <p:spPr>
          <a:xfrm>
            <a:off x="1144072" y="1253331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29224"/>
              </a:buClr>
              <a:buFont typeface="Century Gothic" panose="020B0502020202020204" pitchFamily="34" charset="0"/>
              <a:buNone/>
              <a:defRPr sz="2400" b="1" kern="1200" baseline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29224"/>
              </a:buClr>
              <a:buFont typeface="Century Gothic" panose="020B0502020202020204" pitchFamily="34" charset="0"/>
              <a:buNone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29224"/>
              </a:buClr>
              <a:buFont typeface="Century Gothic" panose="020B0502020202020204" pitchFamily="34" charset="0"/>
              <a:buNone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29224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29224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 dirty="0"/>
              <a:t>In 2020, </a:t>
            </a:r>
            <a:r>
              <a:rPr lang="fr-FR" sz="2000" dirty="0" err="1"/>
              <a:t>Creation</a:t>
            </a:r>
            <a:r>
              <a:rPr lang="fr-FR" sz="2000" dirty="0"/>
              <a:t> of the </a:t>
            </a:r>
            <a:r>
              <a:rPr lang="fr-FR" sz="2000" dirty="0">
                <a:solidFill>
                  <a:srgbClr val="4F7F68"/>
                </a:solidFill>
              </a:rPr>
              <a:t>international </a:t>
            </a:r>
            <a:r>
              <a:rPr lang="fr-FR" sz="2000" dirty="0" err="1">
                <a:solidFill>
                  <a:srgbClr val="4F7F68"/>
                </a:solidFill>
              </a:rPr>
              <a:t>Summer</a:t>
            </a:r>
            <a:r>
              <a:rPr lang="fr-FR" sz="2000" dirty="0">
                <a:solidFill>
                  <a:srgbClr val="4F7F68"/>
                </a:solidFill>
              </a:rPr>
              <a:t> </a:t>
            </a:r>
            <a:r>
              <a:rPr lang="fr-FR" sz="2000" dirty="0" err="1">
                <a:solidFill>
                  <a:srgbClr val="4F7F68"/>
                </a:solidFill>
              </a:rPr>
              <a:t>School</a:t>
            </a:r>
            <a:r>
              <a:rPr lang="fr-FR" sz="2000" dirty="0">
                <a:solidFill>
                  <a:srgbClr val="4F7F68"/>
                </a:solidFill>
              </a:rPr>
              <a:t> « </a:t>
            </a:r>
            <a:r>
              <a:rPr lang="fr-FR" sz="2000" dirty="0" err="1">
                <a:solidFill>
                  <a:srgbClr val="4F7F68"/>
                </a:solidFill>
              </a:rPr>
              <a:t>Precision</a:t>
            </a:r>
            <a:r>
              <a:rPr lang="fr-FR" sz="2000" dirty="0">
                <a:solidFill>
                  <a:srgbClr val="4F7F68"/>
                </a:solidFill>
              </a:rPr>
              <a:t> </a:t>
            </a:r>
            <a:r>
              <a:rPr lang="fr-FR" sz="2000" dirty="0" err="1">
                <a:solidFill>
                  <a:srgbClr val="4F7F68"/>
                </a:solidFill>
              </a:rPr>
              <a:t>Oncology</a:t>
            </a:r>
            <a:r>
              <a:rPr lang="fr-FR" sz="2000" dirty="0">
                <a:solidFill>
                  <a:srgbClr val="4F7F68"/>
                </a:solidFill>
              </a:rPr>
              <a:t> », </a:t>
            </a:r>
            <a:r>
              <a:rPr lang="fr-FR" sz="2000" dirty="0"/>
              <a:t>part of </a:t>
            </a:r>
            <a:r>
              <a:rPr lang="fr-FR" sz="2000" dirty="0">
                <a:solidFill>
                  <a:srgbClr val="4F7F68"/>
                </a:solidFill>
              </a:rPr>
              <a:t>ESI </a:t>
            </a:r>
            <a:r>
              <a:rPr lang="fr-FR" sz="2000" dirty="0" err="1">
                <a:solidFill>
                  <a:srgbClr val="4F7F68"/>
                </a:solidFill>
              </a:rPr>
              <a:t>summer</a:t>
            </a:r>
            <a:r>
              <a:rPr lang="fr-FR" sz="2000" dirty="0">
                <a:solidFill>
                  <a:srgbClr val="4F7F68"/>
                </a:solidFill>
              </a:rPr>
              <a:t> </a:t>
            </a:r>
            <a:r>
              <a:rPr lang="fr-FR" sz="2000" dirty="0" err="1">
                <a:solidFill>
                  <a:srgbClr val="4F7F68"/>
                </a:solidFill>
              </a:rPr>
              <a:t>school</a:t>
            </a:r>
            <a:r>
              <a:rPr lang="fr-FR" sz="2000" dirty="0">
                <a:solidFill>
                  <a:srgbClr val="4F7F68"/>
                </a:solidFill>
              </a:rPr>
              <a:t> program </a:t>
            </a:r>
            <a:r>
              <a:rPr lang="fr-FR" sz="2000" dirty="0"/>
              <a:t>(initiative of CERN-</a:t>
            </a:r>
            <a:r>
              <a:rPr lang="fr-FR" sz="2000" dirty="0" err="1"/>
              <a:t>based</a:t>
            </a:r>
            <a:r>
              <a:rPr lang="fr-FR" sz="2000" dirty="0"/>
              <a:t> </a:t>
            </a:r>
            <a:r>
              <a:rPr lang="fr-FR" sz="2000" dirty="0" err="1"/>
              <a:t>physicists</a:t>
            </a:r>
            <a:r>
              <a:rPr lang="fr-FR" sz="2000" dirty="0"/>
              <a:t> ), in </a:t>
            </a:r>
            <a:r>
              <a:rPr lang="fr-FR" sz="2000" dirty="0" err="1"/>
              <a:t>partnership</a:t>
            </a:r>
            <a:r>
              <a:rPr lang="fr-FR" sz="2000" dirty="0"/>
              <a:t> </a:t>
            </a:r>
            <a:r>
              <a:rPr lang="fr-FR" sz="2000" dirty="0" err="1"/>
              <a:t>between</a:t>
            </a:r>
            <a:r>
              <a:rPr lang="fr-FR" sz="2000" dirty="0"/>
              <a:t> </a:t>
            </a:r>
            <a:r>
              <a:rPr lang="fr-FR" sz="2000" dirty="0">
                <a:solidFill>
                  <a:srgbClr val="006794"/>
                </a:solidFill>
              </a:rPr>
              <a:t>UCBL1</a:t>
            </a:r>
            <a:r>
              <a:rPr lang="fr-FR" sz="2000" dirty="0"/>
              <a:t> and </a:t>
            </a:r>
            <a:r>
              <a:rPr lang="fr-FR" sz="2000" dirty="0">
                <a:solidFill>
                  <a:srgbClr val="006794"/>
                </a:solidFill>
              </a:rPr>
              <a:t>UGA</a:t>
            </a:r>
            <a:r>
              <a:rPr lang="fr-FR" sz="2000" dirty="0"/>
              <a:t> (Université Grenoble Alpes)</a:t>
            </a:r>
          </a:p>
          <a:p>
            <a:pPr algn="just"/>
            <a:r>
              <a:rPr lang="fr-FR" sz="2000" dirty="0"/>
              <a:t>The </a:t>
            </a:r>
            <a:r>
              <a:rPr lang="fr-FR" sz="2000" dirty="0" err="1">
                <a:solidFill>
                  <a:srgbClr val="4F7F68"/>
                </a:solidFill>
              </a:rPr>
              <a:t>Precision</a:t>
            </a:r>
            <a:r>
              <a:rPr lang="fr-FR" sz="2000" dirty="0">
                <a:solidFill>
                  <a:srgbClr val="4F7F68"/>
                </a:solidFill>
              </a:rPr>
              <a:t> </a:t>
            </a:r>
            <a:r>
              <a:rPr lang="fr-FR" sz="2000" dirty="0" err="1">
                <a:solidFill>
                  <a:srgbClr val="4F7F68"/>
                </a:solidFill>
              </a:rPr>
              <a:t>Oncology</a:t>
            </a:r>
            <a:r>
              <a:rPr lang="fr-FR" sz="2000" dirty="0">
                <a:solidFill>
                  <a:srgbClr val="4F7F68"/>
                </a:solidFill>
              </a:rPr>
              <a:t> </a:t>
            </a:r>
            <a:r>
              <a:rPr lang="fr-FR" sz="2000" dirty="0" err="1">
                <a:solidFill>
                  <a:srgbClr val="4F7F68"/>
                </a:solidFill>
              </a:rPr>
              <a:t>school</a:t>
            </a:r>
            <a:r>
              <a:rPr lang="fr-FR" sz="2000" dirty="0">
                <a:solidFill>
                  <a:srgbClr val="4F7F68"/>
                </a:solidFill>
              </a:rPr>
              <a:t> </a:t>
            </a:r>
            <a:r>
              <a:rPr lang="fr-FR" sz="2000" dirty="0"/>
              <a:t>prompts participants </a:t>
            </a:r>
            <a:r>
              <a:rPr lang="fr-FR" sz="2000" dirty="0" err="1"/>
              <a:t>from</a:t>
            </a:r>
            <a:r>
              <a:rPr lang="fr-FR" sz="2000" dirty="0"/>
              <a:t> all the World to </a:t>
            </a:r>
            <a:r>
              <a:rPr lang="fr-FR" sz="2000" dirty="0" err="1"/>
              <a:t>rethink</a:t>
            </a:r>
            <a:r>
              <a:rPr lang="fr-FR" sz="2000" dirty="0"/>
              <a:t> </a:t>
            </a:r>
            <a:r>
              <a:rPr lang="fr-FR" sz="2000" dirty="0" err="1"/>
              <a:t>current</a:t>
            </a:r>
            <a:r>
              <a:rPr lang="fr-FR" sz="2000" dirty="0"/>
              <a:t> </a:t>
            </a:r>
            <a:r>
              <a:rPr lang="fr-FR" sz="2000" dirty="0" err="1"/>
              <a:t>approaches</a:t>
            </a:r>
            <a:r>
              <a:rPr lang="fr-FR" sz="2000" dirty="0"/>
              <a:t>, </a:t>
            </a:r>
            <a:r>
              <a:rPr lang="fr-FR" sz="2000" dirty="0" err="1"/>
              <a:t>methods</a:t>
            </a:r>
            <a:r>
              <a:rPr lang="fr-FR" sz="2000" dirty="0"/>
              <a:t> and </a:t>
            </a:r>
            <a:r>
              <a:rPr lang="fr-FR" sz="2000" dirty="0" err="1"/>
              <a:t>models</a:t>
            </a:r>
            <a:r>
              <a:rPr lang="fr-FR" sz="2000" dirty="0"/>
              <a:t> </a:t>
            </a:r>
            <a:r>
              <a:rPr lang="fr-FR" sz="2000" dirty="0" err="1"/>
              <a:t>from</a:t>
            </a:r>
            <a:r>
              <a:rPr lang="fr-FR" sz="2000" dirty="0"/>
              <a:t> a global perspective, </a:t>
            </a:r>
            <a:r>
              <a:rPr lang="fr-FR" sz="2000" dirty="0" err="1"/>
              <a:t>notably</a:t>
            </a:r>
            <a:r>
              <a:rPr lang="fr-FR" sz="2000" dirty="0"/>
              <a:t> patient-</a:t>
            </a:r>
            <a:r>
              <a:rPr lang="fr-FR" sz="2000" dirty="0" err="1"/>
              <a:t>centred</a:t>
            </a:r>
            <a:r>
              <a:rPr lang="fr-FR" sz="2000" dirty="0"/>
              <a:t> design and innovation </a:t>
            </a:r>
            <a:r>
              <a:rPr lang="fr-FR" sz="2000" dirty="0" err="1">
                <a:solidFill>
                  <a:srgbClr val="4F7F68"/>
                </a:solidFill>
              </a:rPr>
              <a:t>integrating</a:t>
            </a:r>
            <a:r>
              <a:rPr lang="fr-FR" sz="2000" dirty="0">
                <a:solidFill>
                  <a:srgbClr val="4F7F68"/>
                </a:solidFill>
              </a:rPr>
              <a:t> </a:t>
            </a:r>
            <a:r>
              <a:rPr lang="fr-FR" sz="2000" dirty="0" err="1">
                <a:solidFill>
                  <a:srgbClr val="4F7F68"/>
                </a:solidFill>
              </a:rPr>
              <a:t>Artificial</a:t>
            </a:r>
            <a:r>
              <a:rPr lang="fr-FR" sz="2000" dirty="0">
                <a:solidFill>
                  <a:srgbClr val="4F7F68"/>
                </a:solidFill>
              </a:rPr>
              <a:t> Intelligence and </a:t>
            </a:r>
            <a:r>
              <a:rPr lang="fr-FR" sz="2000" dirty="0" err="1">
                <a:solidFill>
                  <a:srgbClr val="4F7F68"/>
                </a:solidFill>
              </a:rPr>
              <a:t>Big</a:t>
            </a:r>
            <a:r>
              <a:rPr lang="fr-FR" sz="2000" dirty="0">
                <a:solidFill>
                  <a:srgbClr val="4F7F68"/>
                </a:solidFill>
              </a:rPr>
              <a:t> Data and Imaging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0F6AF3BC-2A53-5E46-BA05-CF349A1C8F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3438" y="320717"/>
            <a:ext cx="5117728" cy="1645733"/>
          </a:xfrm>
          <a:prstGeom prst="rect">
            <a:avLst/>
          </a:prstGeom>
        </p:spPr>
      </p:pic>
      <p:pic>
        <p:nvPicPr>
          <p:cNvPr id="6" name="Picture 4" descr="Organisation européenne pour la recherche nucléaire — Wikipédia">
            <a:extLst>
              <a:ext uri="{FF2B5EF4-FFF2-40B4-BE49-F238E27FC236}">
                <a16:creationId xmlns:a16="http://schemas.microsoft.com/office/drawing/2014/main" xmlns="" id="{309B794B-8822-A94B-AE0F-DBF5504B0F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1564" y="4506500"/>
            <a:ext cx="1868108" cy="1865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bioHealth Computing Schools – …for accelerating innovation in healthy  living and active aging…">
            <a:extLst>
              <a:ext uri="{FF2B5EF4-FFF2-40B4-BE49-F238E27FC236}">
                <a16:creationId xmlns:a16="http://schemas.microsoft.com/office/drawing/2014/main" xmlns="" id="{6DB8C953-F970-D746-9BB1-99DFADBD60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1363" y="4213785"/>
            <a:ext cx="4530201" cy="2644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5031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8E573655-E66F-194D-9E06-82E009634D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945" y="5796060"/>
            <a:ext cx="11900263" cy="774259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CD2E0918-2A54-9348-AEB9-ADC2E8E138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5290" y="89050"/>
            <a:ext cx="2307119" cy="1538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Accueil">
            <a:hlinkClick r:id="rId4" tooltip="Accueil"/>
            <a:extLst>
              <a:ext uri="{FF2B5EF4-FFF2-40B4-BE49-F238E27FC236}">
                <a16:creationId xmlns:a16="http://schemas.microsoft.com/office/drawing/2014/main" xmlns="" id="{A223A633-687E-C543-A319-AAC1E15156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4710" y="136370"/>
            <a:ext cx="1013119" cy="1230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e 8">
            <a:extLst>
              <a:ext uri="{FF2B5EF4-FFF2-40B4-BE49-F238E27FC236}">
                <a16:creationId xmlns:a16="http://schemas.microsoft.com/office/drawing/2014/main" xmlns="" id="{22B460C0-FB64-8E47-8A0D-BE67E475726F}"/>
              </a:ext>
            </a:extLst>
          </p:cNvPr>
          <p:cNvGrpSpPr/>
          <p:nvPr/>
        </p:nvGrpSpPr>
        <p:grpSpPr>
          <a:xfrm>
            <a:off x="6067697" y="189908"/>
            <a:ext cx="3636375" cy="1230026"/>
            <a:chOff x="90921" y="20481"/>
            <a:chExt cx="2539065" cy="866400"/>
          </a:xfrm>
        </p:grpSpPr>
        <p:pic>
          <p:nvPicPr>
            <p:cNvPr id="10" name="Picture 5" descr="logo_UCBL_texte">
              <a:extLst>
                <a:ext uri="{FF2B5EF4-FFF2-40B4-BE49-F238E27FC236}">
                  <a16:creationId xmlns:a16="http://schemas.microsoft.com/office/drawing/2014/main" xmlns="" id="{35165642-D5C3-BA4B-BE3D-3DACA8AF4C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504" y="20481"/>
              <a:ext cx="2522482" cy="6738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2" descr="Résultat de recherche d'images pour &quot;ispb&quot;">
              <a:hlinkClick r:id="rId7"/>
              <a:extLst>
                <a:ext uri="{FF2B5EF4-FFF2-40B4-BE49-F238E27FC236}">
                  <a16:creationId xmlns:a16="http://schemas.microsoft.com/office/drawing/2014/main" xmlns="" id="{D073E9AA-6757-DC49-85A3-90000D6E57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921" y="357400"/>
              <a:ext cx="1512168" cy="5294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26" name="Picture 2" descr="INSA Lyon | CEO-Vision">
            <a:extLst>
              <a:ext uri="{FF2B5EF4-FFF2-40B4-BE49-F238E27FC236}">
                <a16:creationId xmlns:a16="http://schemas.microsoft.com/office/drawing/2014/main" xmlns="" id="{8E13243F-BD6A-FA45-8901-227797BAEF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252"/>
            <a:ext cx="2673752" cy="1460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23581" y="1960016"/>
            <a:ext cx="2855866" cy="304698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fr-FR" sz="2400" b="1" dirty="0">
                <a:solidFill>
                  <a:srgbClr val="2C6A99"/>
                </a:solidFill>
              </a:rPr>
              <a:t>Le cancer </a:t>
            </a:r>
            <a:r>
              <a:rPr lang="fr-FR" sz="2400" b="1" dirty="0" smtClean="0">
                <a:solidFill>
                  <a:srgbClr val="2C6A99"/>
                </a:solidFill>
              </a:rPr>
              <a:t>au XXIe siècle</a:t>
            </a:r>
            <a:r>
              <a:rPr lang="fr-FR" sz="2400" dirty="0" smtClean="0">
                <a:solidFill>
                  <a:srgbClr val="2C6A99"/>
                </a:solidFill>
              </a:rPr>
              <a:t>, reste </a:t>
            </a:r>
            <a:r>
              <a:rPr lang="fr-FR" sz="2400" dirty="0">
                <a:solidFill>
                  <a:srgbClr val="2C6A99"/>
                </a:solidFill>
              </a:rPr>
              <a:t>l'une des principales causes de décès dans le monde et son impact </a:t>
            </a:r>
            <a:r>
              <a:rPr lang="fr-FR" sz="2400" smtClean="0">
                <a:solidFill>
                  <a:srgbClr val="2C6A99"/>
                </a:solidFill>
              </a:rPr>
              <a:t>est très important </a:t>
            </a:r>
            <a:r>
              <a:rPr lang="fr-FR" sz="2400" dirty="0">
                <a:solidFill>
                  <a:srgbClr val="2C6A99"/>
                </a:solidFill>
              </a:rPr>
              <a:t>sur les individus, les familles et les </a:t>
            </a:r>
            <a:r>
              <a:rPr lang="fr-FR" sz="2400" dirty="0" smtClean="0">
                <a:solidFill>
                  <a:srgbClr val="2C6A99"/>
                </a:solidFill>
              </a:rPr>
              <a:t>sociétés</a:t>
            </a:r>
            <a:endParaRPr lang="fr-FR" sz="2400" dirty="0">
              <a:solidFill>
                <a:srgbClr val="2C6A99"/>
              </a:solidFill>
            </a:endParaRPr>
          </a:p>
        </p:txBody>
      </p:sp>
      <p:sp>
        <p:nvSpPr>
          <p:cNvPr id="8" name="Ellipse 7"/>
          <p:cNvSpPr/>
          <p:nvPr/>
        </p:nvSpPr>
        <p:spPr>
          <a:xfrm>
            <a:off x="4257564" y="3636014"/>
            <a:ext cx="1763734" cy="1299869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 smtClean="0"/>
              <a:t>Pathologies hétérogènes et complexes</a:t>
            </a:r>
            <a:endParaRPr lang="fr-FR" sz="1600" dirty="0"/>
          </a:p>
        </p:txBody>
      </p:sp>
      <p:sp>
        <p:nvSpPr>
          <p:cNvPr id="13" name="Ellipse 12"/>
          <p:cNvSpPr/>
          <p:nvPr/>
        </p:nvSpPr>
        <p:spPr>
          <a:xfrm>
            <a:off x="3240481" y="1710740"/>
            <a:ext cx="1751933" cy="131656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 smtClean="0"/>
              <a:t>Haute incidence et prévalence</a:t>
            </a:r>
            <a:endParaRPr lang="fr-FR" sz="1600" dirty="0"/>
          </a:p>
        </p:txBody>
      </p:sp>
      <p:cxnSp>
        <p:nvCxnSpPr>
          <p:cNvPr id="15" name="Connecteur en angle 14"/>
          <p:cNvCxnSpPr>
            <a:stCxn id="13" idx="4"/>
            <a:endCxn id="8" idx="0"/>
          </p:cNvCxnSpPr>
          <p:nvPr/>
        </p:nvCxnSpPr>
        <p:spPr>
          <a:xfrm rot="16200000" flipH="1">
            <a:off x="4323583" y="2820165"/>
            <a:ext cx="608713" cy="1022983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Ellipse 16"/>
          <p:cNvSpPr/>
          <p:nvPr/>
        </p:nvSpPr>
        <p:spPr>
          <a:xfrm>
            <a:off x="5315078" y="2013125"/>
            <a:ext cx="2042163" cy="1382311"/>
          </a:xfrm>
          <a:prstGeom prst="ellipse">
            <a:avLst/>
          </a:prstGeom>
          <a:solidFill>
            <a:srgbClr val="2C6A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 smtClean="0"/>
              <a:t>Question majeure de Santé Publique</a:t>
            </a:r>
            <a:endParaRPr lang="fr-FR" sz="1600" dirty="0"/>
          </a:p>
        </p:txBody>
      </p:sp>
      <p:cxnSp>
        <p:nvCxnSpPr>
          <p:cNvPr id="18" name="Connecteur en angle 17"/>
          <p:cNvCxnSpPr>
            <a:stCxn id="13" idx="6"/>
            <a:endCxn id="17" idx="2"/>
          </p:cNvCxnSpPr>
          <p:nvPr/>
        </p:nvCxnSpPr>
        <p:spPr>
          <a:xfrm>
            <a:off x="4992414" y="2369021"/>
            <a:ext cx="322664" cy="335260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Ellipse 19"/>
          <p:cNvSpPr/>
          <p:nvPr/>
        </p:nvSpPr>
        <p:spPr>
          <a:xfrm>
            <a:off x="5968854" y="4244727"/>
            <a:ext cx="1557885" cy="1224175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 smtClean="0"/>
              <a:t>Impact sur la qualité de vie</a:t>
            </a:r>
            <a:endParaRPr lang="fr-FR" sz="1600" dirty="0"/>
          </a:p>
        </p:txBody>
      </p:sp>
      <p:cxnSp>
        <p:nvCxnSpPr>
          <p:cNvPr id="21" name="Connecteur en angle 20"/>
          <p:cNvCxnSpPr>
            <a:stCxn id="8" idx="7"/>
            <a:endCxn id="20" idx="1"/>
          </p:cNvCxnSpPr>
          <p:nvPr/>
        </p:nvCxnSpPr>
        <p:spPr>
          <a:xfrm rot="16200000" flipH="1">
            <a:off x="5681189" y="3908191"/>
            <a:ext cx="597628" cy="433996"/>
          </a:xfrm>
          <a:prstGeom prst="bentConnector3">
            <a:avLst>
              <a:gd name="adj1" fmla="val -70104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Ellipse 22"/>
          <p:cNvSpPr/>
          <p:nvPr/>
        </p:nvSpPr>
        <p:spPr>
          <a:xfrm>
            <a:off x="8985207" y="1913739"/>
            <a:ext cx="3032622" cy="2926931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 smtClean="0"/>
              <a:t>Importance de la Recherche, de son interdisciplinarité, et de l’Innovation Thérapeutique</a:t>
            </a:r>
            <a:endParaRPr lang="fr-FR" sz="2000" b="1" dirty="0"/>
          </a:p>
        </p:txBody>
      </p:sp>
      <p:sp>
        <p:nvSpPr>
          <p:cNvPr id="24" name="Ellipse 23"/>
          <p:cNvSpPr/>
          <p:nvPr/>
        </p:nvSpPr>
        <p:spPr>
          <a:xfrm>
            <a:off x="7126523" y="3031439"/>
            <a:ext cx="1508835" cy="1153054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 smtClean="0"/>
              <a:t>Diagnostic et détection précoce</a:t>
            </a:r>
            <a:endParaRPr lang="fr-FR" sz="1600" dirty="0"/>
          </a:p>
        </p:txBody>
      </p:sp>
      <p:cxnSp>
        <p:nvCxnSpPr>
          <p:cNvPr id="26" name="Connecteur en angle 25"/>
          <p:cNvCxnSpPr>
            <a:stCxn id="17" idx="4"/>
            <a:endCxn id="24" idx="2"/>
          </p:cNvCxnSpPr>
          <p:nvPr/>
        </p:nvCxnSpPr>
        <p:spPr>
          <a:xfrm rot="16200000" flipH="1">
            <a:off x="6625076" y="3106519"/>
            <a:ext cx="212530" cy="790363"/>
          </a:xfrm>
          <a:prstGeom prst="bentConnector2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en angle 27"/>
          <p:cNvCxnSpPr>
            <a:stCxn id="24" idx="4"/>
            <a:endCxn id="20" idx="6"/>
          </p:cNvCxnSpPr>
          <p:nvPr/>
        </p:nvCxnSpPr>
        <p:spPr>
          <a:xfrm rot="5400000">
            <a:off x="7367679" y="4343553"/>
            <a:ext cx="672322" cy="354202"/>
          </a:xfrm>
          <a:prstGeom prst="bentConnector2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9128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8E573655-E66F-194D-9E06-82E009634D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66" y="5799935"/>
            <a:ext cx="11900263" cy="774259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CD2E0918-2A54-9348-AEB9-ADC2E8E138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063" y="236234"/>
            <a:ext cx="2307119" cy="1538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Accueil">
            <a:hlinkClick r:id="rId4" tooltip="Accueil"/>
            <a:extLst>
              <a:ext uri="{FF2B5EF4-FFF2-40B4-BE49-F238E27FC236}">
                <a16:creationId xmlns:a16="http://schemas.microsoft.com/office/drawing/2014/main" xmlns="" id="{A223A633-687E-C543-A319-AAC1E15156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4710" y="136370"/>
            <a:ext cx="1013119" cy="1230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e 8">
            <a:extLst>
              <a:ext uri="{FF2B5EF4-FFF2-40B4-BE49-F238E27FC236}">
                <a16:creationId xmlns:a16="http://schemas.microsoft.com/office/drawing/2014/main" xmlns="" id="{22B460C0-FB64-8E47-8A0D-BE67E475726F}"/>
              </a:ext>
            </a:extLst>
          </p:cNvPr>
          <p:cNvGrpSpPr/>
          <p:nvPr/>
        </p:nvGrpSpPr>
        <p:grpSpPr>
          <a:xfrm>
            <a:off x="6393258" y="390260"/>
            <a:ext cx="3636375" cy="1230026"/>
            <a:chOff x="90921" y="20481"/>
            <a:chExt cx="2539065" cy="866400"/>
          </a:xfrm>
        </p:grpSpPr>
        <p:pic>
          <p:nvPicPr>
            <p:cNvPr id="10" name="Picture 5" descr="logo_UCBL_texte">
              <a:extLst>
                <a:ext uri="{FF2B5EF4-FFF2-40B4-BE49-F238E27FC236}">
                  <a16:creationId xmlns:a16="http://schemas.microsoft.com/office/drawing/2014/main" xmlns="" id="{35165642-D5C3-BA4B-BE3D-3DACA8AF4C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504" y="20481"/>
              <a:ext cx="2522482" cy="6738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2" descr="Résultat de recherche d'images pour &quot;ispb&quot;">
              <a:hlinkClick r:id="rId7"/>
              <a:extLst>
                <a:ext uri="{FF2B5EF4-FFF2-40B4-BE49-F238E27FC236}">
                  <a16:creationId xmlns:a16="http://schemas.microsoft.com/office/drawing/2014/main" xmlns="" id="{D073E9AA-6757-DC49-85A3-90000D6E57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921" y="357400"/>
              <a:ext cx="1512168" cy="5294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26" name="Picture 2" descr="INSA Lyon | CEO-Vision">
            <a:extLst>
              <a:ext uri="{FF2B5EF4-FFF2-40B4-BE49-F238E27FC236}">
                <a16:creationId xmlns:a16="http://schemas.microsoft.com/office/drawing/2014/main" xmlns="" id="{8E13243F-BD6A-FA45-8901-227797BAEF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252"/>
            <a:ext cx="2673752" cy="1460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09545" y="1774312"/>
            <a:ext cx="7200243" cy="3771734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890836" y="2445201"/>
            <a:ext cx="2445067" cy="206210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fr-FR" sz="3200" b="1" dirty="0">
                <a:solidFill>
                  <a:srgbClr val="2C6A99"/>
                </a:solidFill>
              </a:rPr>
              <a:t>Le </a:t>
            </a:r>
            <a:r>
              <a:rPr lang="fr-FR" sz="3200" b="1" dirty="0" smtClean="0">
                <a:solidFill>
                  <a:srgbClr val="2C6A99"/>
                </a:solidFill>
              </a:rPr>
              <a:t>master Cancer en quelques chiffres </a:t>
            </a:r>
            <a:endParaRPr lang="fr-FR" sz="3200" dirty="0">
              <a:solidFill>
                <a:srgbClr val="2C6A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2735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8E573655-E66F-194D-9E06-82E009634D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66" y="5799935"/>
            <a:ext cx="11900263" cy="774259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CD2E0918-2A54-9348-AEB9-ADC2E8E138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566" y="23487"/>
            <a:ext cx="2307119" cy="1538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449401" y="2192952"/>
            <a:ext cx="2997992" cy="206210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fr-FR" sz="3200" b="1" dirty="0">
                <a:solidFill>
                  <a:srgbClr val="2C6A99"/>
                </a:solidFill>
              </a:rPr>
              <a:t>Le </a:t>
            </a:r>
            <a:r>
              <a:rPr lang="fr-FR" sz="3200" b="1" dirty="0" smtClean="0">
                <a:solidFill>
                  <a:srgbClr val="2C6A99"/>
                </a:solidFill>
              </a:rPr>
              <a:t>master Cancer et insertion professionnelle </a:t>
            </a:r>
            <a:endParaRPr lang="fr-FR" sz="3200" dirty="0">
              <a:solidFill>
                <a:srgbClr val="2C6A99"/>
              </a:solidFill>
            </a:endParaRP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4"/>
          <a:srcRect l="12230" t="3785" b="15649"/>
          <a:stretch/>
        </p:blipFill>
        <p:spPr>
          <a:xfrm>
            <a:off x="7292144" y="1123898"/>
            <a:ext cx="3146653" cy="1726035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="" xmlns:a16="http://schemas.microsoft.com/office/drawing/2014/main" id="{95FAFC1A-F37A-FD4E-87F5-E6C5CE7EB7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48298" y="2971517"/>
            <a:ext cx="2099651" cy="1392491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="" xmlns:a16="http://schemas.microsoft.com/office/drawing/2014/main" id="{81FD9643-33B6-03D6-BFBB-3E61412C674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2345"/>
          <a:stretch/>
        </p:blipFill>
        <p:spPr>
          <a:xfrm>
            <a:off x="6063376" y="3310612"/>
            <a:ext cx="2068797" cy="1393205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="" xmlns:a16="http://schemas.microsoft.com/office/drawing/2014/main" id="{D915C7CD-92E2-7419-AB55-B72C313A6ED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6822" r="23381"/>
          <a:stretch/>
        </p:blipFill>
        <p:spPr>
          <a:xfrm>
            <a:off x="8132173" y="3675988"/>
            <a:ext cx="2126303" cy="1426948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 rotWithShape="1">
          <a:blip r:embed="rId8"/>
          <a:srcRect l="13297" t="2938" r="18397" b="12711"/>
          <a:stretch/>
        </p:blipFill>
        <p:spPr>
          <a:xfrm>
            <a:off x="4611273" y="1105746"/>
            <a:ext cx="2444020" cy="1807129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="" xmlns:a16="http://schemas.microsoft.com/office/drawing/2014/main" id="{140D942F-A12E-E5E2-6152-5F84B26596A1}"/>
              </a:ext>
            </a:extLst>
          </p:cNvPr>
          <p:cNvSpPr txBox="1"/>
          <p:nvPr/>
        </p:nvSpPr>
        <p:spPr>
          <a:xfrm>
            <a:off x="4905063" y="1502707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73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="" xmlns:a16="http://schemas.microsoft.com/office/drawing/2014/main" id="{E83A47AA-D5DD-2DA9-749E-9A230C54E797}"/>
              </a:ext>
            </a:extLst>
          </p:cNvPr>
          <p:cNvSpPr txBox="1"/>
          <p:nvPr/>
        </p:nvSpPr>
        <p:spPr>
          <a:xfrm>
            <a:off x="9276344" y="145609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35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4803268" y="602891"/>
            <a:ext cx="53151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336699"/>
                </a:solidFill>
              </a:rPr>
              <a:t>95% insertion professionnelle hors étudiants de Santé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="" xmlns:a16="http://schemas.microsoft.com/office/drawing/2014/main" id="{B4727041-7B34-4BE1-A4EE-4F947142184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60536" t="87260" r="18397" b="2977"/>
          <a:stretch/>
        </p:blipFill>
        <p:spPr>
          <a:xfrm>
            <a:off x="6829028" y="2399811"/>
            <a:ext cx="1071311" cy="297262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="" xmlns:a16="http://schemas.microsoft.com/office/drawing/2014/main" id="{1187C85F-2719-48CD-B01F-BA494C0BEA1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7839" t="89358" r="41638" b="3180"/>
          <a:stretch/>
        </p:blipFill>
        <p:spPr>
          <a:xfrm>
            <a:off x="6691696" y="2157952"/>
            <a:ext cx="1043609" cy="227231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="" xmlns:a16="http://schemas.microsoft.com/office/drawing/2014/main" id="{6A6B9B22-2700-4287-B9F0-453205C5EE5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7293" t="90181" r="61640" b="2935"/>
          <a:stretch/>
        </p:blipFill>
        <p:spPr>
          <a:xfrm>
            <a:off x="6693893" y="1878523"/>
            <a:ext cx="1071311" cy="20962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126857" y="2789605"/>
            <a:ext cx="23305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rgbClr val="336699"/>
                </a:solidFill>
              </a:rPr>
              <a:t>Promotions 2015-2016</a:t>
            </a:r>
            <a:endParaRPr lang="fr-FR" dirty="0">
              <a:solidFill>
                <a:srgbClr val="33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4125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Image 4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9707" y="4763407"/>
            <a:ext cx="2872487" cy="1511269"/>
          </a:xfrm>
          <a:prstGeom prst="rect">
            <a:avLst/>
          </a:prstGeom>
        </p:spPr>
      </p:pic>
      <p:pic>
        <p:nvPicPr>
          <p:cNvPr id="39" name="Image 3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2055" y="4807938"/>
            <a:ext cx="2734610" cy="1466738"/>
          </a:xfrm>
          <a:prstGeom prst="rect">
            <a:avLst/>
          </a:prstGeom>
        </p:spPr>
      </p:pic>
      <p:pic>
        <p:nvPicPr>
          <p:cNvPr id="36" name="Image 3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9796" y="4812088"/>
            <a:ext cx="2699881" cy="1462588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532328" y="3651578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endParaRPr lang="fr-FR" sz="3200" dirty="0">
              <a:solidFill>
                <a:srgbClr val="F29224"/>
              </a:solidFill>
            </a:endParaRP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xmlns="" id="{3AF890B2-109B-0B4D-93F2-B1D5836E80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949677" cy="196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e 5">
            <a:extLst>
              <a:ext uri="{FF2B5EF4-FFF2-40B4-BE49-F238E27FC236}">
                <a16:creationId xmlns:a16="http://schemas.microsoft.com/office/drawing/2014/main" xmlns="" id="{FE0934CB-4636-334B-9D12-6C45C43CF96B}"/>
              </a:ext>
            </a:extLst>
          </p:cNvPr>
          <p:cNvGrpSpPr/>
          <p:nvPr/>
        </p:nvGrpSpPr>
        <p:grpSpPr>
          <a:xfrm>
            <a:off x="6209707" y="3075653"/>
            <a:ext cx="2746077" cy="1660635"/>
            <a:chOff x="1405886" y="3117517"/>
            <a:chExt cx="2255744" cy="1126024"/>
          </a:xfrm>
          <a:solidFill>
            <a:srgbClr val="7030A0"/>
          </a:solidFill>
        </p:grpSpPr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xmlns="" id="{D6FD2C17-D20A-B34A-BD88-1D093062DA90}"/>
                </a:ext>
              </a:extLst>
            </p:cNvPr>
            <p:cNvSpPr/>
            <p:nvPr/>
          </p:nvSpPr>
          <p:spPr>
            <a:xfrm>
              <a:off x="1405886" y="3117517"/>
              <a:ext cx="2252048" cy="1126024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Rectangle : coins arrondis 4">
              <a:extLst>
                <a:ext uri="{FF2B5EF4-FFF2-40B4-BE49-F238E27FC236}">
                  <a16:creationId xmlns:a16="http://schemas.microsoft.com/office/drawing/2014/main" xmlns="" id="{E5DD16EC-750D-CF41-9B63-933F9051857B}"/>
                </a:ext>
              </a:extLst>
            </p:cNvPr>
            <p:cNvSpPr txBox="1"/>
            <p:nvPr/>
          </p:nvSpPr>
          <p:spPr>
            <a:xfrm>
              <a:off x="1475542" y="3117517"/>
              <a:ext cx="2186088" cy="1060064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430" tIns="11430" rIns="11430" bIns="1143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1800" b="1" kern="1200" dirty="0" smtClean="0"/>
                <a:t>M2</a:t>
              </a:r>
            </a:p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b="1" dirty="0" smtClean="0"/>
                <a:t>Cancer Bio-Engineering</a:t>
              </a:r>
              <a:r>
                <a:rPr lang="fr-FR" sz="1800" b="1" kern="1200" dirty="0" smtClean="0"/>
                <a:t> </a:t>
              </a:r>
              <a:endParaRPr lang="fr-FR" sz="1800" b="1" kern="1200" dirty="0"/>
            </a:p>
          </p:txBody>
        </p:sp>
      </p:grpSp>
      <p:sp>
        <p:nvSpPr>
          <p:cNvPr id="10" name="ZoneTexte 9">
            <a:extLst>
              <a:ext uri="{FF2B5EF4-FFF2-40B4-BE49-F238E27FC236}">
                <a16:creationId xmlns:a16="http://schemas.microsoft.com/office/drawing/2014/main" xmlns="" id="{9270A588-FD26-DA44-A147-4F4FD1777BDF}"/>
              </a:ext>
            </a:extLst>
          </p:cNvPr>
          <p:cNvSpPr txBox="1"/>
          <p:nvPr/>
        </p:nvSpPr>
        <p:spPr>
          <a:xfrm>
            <a:off x="8490030" y="3162229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endParaRPr lang="fr-FR" sz="3200" dirty="0">
              <a:solidFill>
                <a:srgbClr val="F29224"/>
              </a:solidFill>
            </a:endParaRPr>
          </a:p>
        </p:txBody>
      </p:sp>
      <p:grpSp>
        <p:nvGrpSpPr>
          <p:cNvPr id="15" name="Groupe 14"/>
          <p:cNvGrpSpPr/>
          <p:nvPr/>
        </p:nvGrpSpPr>
        <p:grpSpPr>
          <a:xfrm>
            <a:off x="4364240" y="592727"/>
            <a:ext cx="2969712" cy="1711854"/>
            <a:chOff x="4641657" y="0"/>
            <a:chExt cx="2527415" cy="1711854"/>
          </a:xfrm>
        </p:grpSpPr>
        <p:sp>
          <p:nvSpPr>
            <p:cNvPr id="16" name="Rectangle à coins arrondis 15"/>
            <p:cNvSpPr/>
            <p:nvPr/>
          </p:nvSpPr>
          <p:spPr>
            <a:xfrm>
              <a:off x="4641657" y="0"/>
              <a:ext cx="2527415" cy="1711854"/>
            </a:xfrm>
            <a:prstGeom prst="roundRect">
              <a:avLst>
                <a:gd name="adj" fmla="val 10000"/>
              </a:avLst>
            </a:prstGeom>
            <a:solidFill>
              <a:srgbClr val="006794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Rectangle 17"/>
            <p:cNvSpPr/>
            <p:nvPr/>
          </p:nvSpPr>
          <p:spPr>
            <a:xfrm>
              <a:off x="4691795" y="50138"/>
              <a:ext cx="2427139" cy="161157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2800" b="1" kern="1200" dirty="0"/>
                <a:t>M1 Cancer</a:t>
              </a:r>
            </a:p>
          </p:txBody>
        </p:sp>
      </p:grpSp>
      <p:grpSp>
        <p:nvGrpSpPr>
          <p:cNvPr id="19" name="Groupe 18"/>
          <p:cNvGrpSpPr/>
          <p:nvPr/>
        </p:nvGrpSpPr>
        <p:grpSpPr>
          <a:xfrm>
            <a:off x="249796" y="3069792"/>
            <a:ext cx="2789009" cy="1654618"/>
            <a:chOff x="718204" y="1666414"/>
            <a:chExt cx="5258888" cy="2627312"/>
          </a:xfrm>
        </p:grpSpPr>
        <p:sp>
          <p:nvSpPr>
            <p:cNvPr id="20" name="Rectangle à coins arrondis 19"/>
            <p:cNvSpPr/>
            <p:nvPr/>
          </p:nvSpPr>
          <p:spPr>
            <a:xfrm>
              <a:off x="722467" y="1666414"/>
              <a:ext cx="5254625" cy="2627312"/>
            </a:xfrm>
            <a:prstGeom prst="roundRect">
              <a:avLst>
                <a:gd name="adj" fmla="val 10000"/>
              </a:avLst>
            </a:prstGeom>
            <a:solidFill>
              <a:srgbClr val="F29224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" name="Rectangle 20"/>
            <p:cNvSpPr/>
            <p:nvPr/>
          </p:nvSpPr>
          <p:spPr>
            <a:xfrm>
              <a:off x="718204" y="1687594"/>
              <a:ext cx="5100723" cy="247340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430" tIns="11430" rIns="11430" bIns="1143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1800" b="1" kern="1200" dirty="0"/>
                <a:t>M2 </a:t>
              </a:r>
            </a:p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1800" b="1" kern="1200" dirty="0"/>
                <a:t>Biologie du Cancer</a:t>
              </a:r>
            </a:p>
          </p:txBody>
        </p:sp>
      </p:grpSp>
      <p:grpSp>
        <p:nvGrpSpPr>
          <p:cNvPr id="22" name="Groupe 21"/>
          <p:cNvGrpSpPr/>
          <p:nvPr/>
        </p:nvGrpSpPr>
        <p:grpSpPr>
          <a:xfrm>
            <a:off x="3227435" y="3082768"/>
            <a:ext cx="2810386" cy="1646408"/>
            <a:chOff x="3096" y="1395677"/>
            <a:chExt cx="5254625" cy="2627312"/>
          </a:xfrm>
        </p:grpSpPr>
        <p:sp>
          <p:nvSpPr>
            <p:cNvPr id="23" name="Rectangle à coins arrondis 22"/>
            <p:cNvSpPr/>
            <p:nvPr/>
          </p:nvSpPr>
          <p:spPr>
            <a:xfrm>
              <a:off x="3096" y="1395677"/>
              <a:ext cx="5254625" cy="2627312"/>
            </a:xfrm>
            <a:prstGeom prst="roundRect">
              <a:avLst>
                <a:gd name="adj" fmla="val 10000"/>
              </a:avLst>
            </a:prstGeom>
            <a:solidFill>
              <a:srgbClr val="009193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4" name="Rectangle 23"/>
            <p:cNvSpPr/>
            <p:nvPr/>
          </p:nvSpPr>
          <p:spPr>
            <a:xfrm>
              <a:off x="80047" y="1472628"/>
              <a:ext cx="5100723" cy="247341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430" tIns="11430" rIns="11430" bIns="1143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1800" b="1" kern="1200" dirty="0"/>
                <a:t>M2</a:t>
              </a:r>
            </a:p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1800" b="1" kern="1200" dirty="0"/>
                <a:t>Innovations Thérapeutiques en Cancérologie </a:t>
              </a:r>
            </a:p>
          </p:txBody>
        </p:sp>
      </p:grpSp>
      <p:grpSp>
        <p:nvGrpSpPr>
          <p:cNvPr id="25" name="Groupe 24"/>
          <p:cNvGrpSpPr/>
          <p:nvPr/>
        </p:nvGrpSpPr>
        <p:grpSpPr>
          <a:xfrm>
            <a:off x="9123171" y="3067443"/>
            <a:ext cx="2738627" cy="1668845"/>
            <a:chOff x="-386917" y="1675935"/>
            <a:chExt cx="13678594" cy="6458221"/>
          </a:xfrm>
        </p:grpSpPr>
        <p:sp>
          <p:nvSpPr>
            <p:cNvPr id="26" name="Rectangle à coins arrondis 25"/>
            <p:cNvSpPr/>
            <p:nvPr/>
          </p:nvSpPr>
          <p:spPr>
            <a:xfrm>
              <a:off x="-386917" y="1675935"/>
              <a:ext cx="13678594" cy="6458221"/>
            </a:xfrm>
            <a:prstGeom prst="roundRect">
              <a:avLst>
                <a:gd name="adj" fmla="val 10000"/>
              </a:avLst>
            </a:prstGeom>
            <a:solidFill>
              <a:srgbClr val="FF2F92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7" name="Rectangle 26"/>
            <p:cNvSpPr/>
            <p:nvPr/>
          </p:nvSpPr>
          <p:spPr>
            <a:xfrm>
              <a:off x="-228213" y="1917605"/>
              <a:ext cx="11826283" cy="510125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430" tIns="11430" rIns="11430" bIns="1143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1800" b="1" kern="1200" dirty="0"/>
                <a:t>M2</a:t>
              </a:r>
            </a:p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1800" b="1" kern="1200" dirty="0"/>
                <a:t>Médecine de Précision en Cancérologie </a:t>
              </a:r>
            </a:p>
          </p:txBody>
        </p:sp>
      </p:grpSp>
      <p:sp>
        <p:nvSpPr>
          <p:cNvPr id="28" name="ZoneTexte 27"/>
          <p:cNvSpPr txBox="1"/>
          <p:nvPr/>
        </p:nvSpPr>
        <p:spPr>
          <a:xfrm>
            <a:off x="9496537" y="4798737"/>
            <a:ext cx="1991894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r>
              <a:rPr lang="fr-FR" sz="3200" dirty="0" smtClean="0">
                <a:solidFill>
                  <a:srgbClr val="FF2F92"/>
                </a:solidFill>
              </a:rPr>
              <a:t>N’ouvre pas </a:t>
            </a:r>
          </a:p>
          <a:p>
            <a:r>
              <a:rPr lang="fr-FR" sz="3200" dirty="0" smtClean="0">
                <a:solidFill>
                  <a:srgbClr val="FF2F92"/>
                </a:solidFill>
              </a:rPr>
              <a:t>en 2024 </a:t>
            </a:r>
            <a:endParaRPr lang="fr-FR" sz="3200" dirty="0" smtClean="0">
              <a:solidFill>
                <a:srgbClr val="FF2F92"/>
              </a:solidFill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xmlns="" id="{801236DC-7502-FA44-8A21-0A5B3282DC80}"/>
              </a:ext>
            </a:extLst>
          </p:cNvPr>
          <p:cNvSpPr txBox="1"/>
          <p:nvPr/>
        </p:nvSpPr>
        <p:spPr>
          <a:xfrm>
            <a:off x="4853346" y="-126473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r>
              <a:rPr lang="fr-FR" sz="2800" dirty="0">
                <a:solidFill>
                  <a:srgbClr val="006794"/>
                </a:solidFill>
              </a:rPr>
              <a:t>45 </a:t>
            </a:r>
            <a:r>
              <a:rPr lang="fr-FR" sz="2800" dirty="0" smtClean="0">
                <a:solidFill>
                  <a:srgbClr val="006794"/>
                </a:solidFill>
              </a:rPr>
              <a:t>maximum</a:t>
            </a:r>
            <a:endParaRPr lang="fr-FR" sz="2800" dirty="0">
              <a:solidFill>
                <a:srgbClr val="006794"/>
              </a:solidFill>
            </a:endParaRP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xmlns="" id="{3E7F4098-24ED-0B4F-BB79-0F9B69D8BFFA}"/>
              </a:ext>
            </a:extLst>
          </p:cNvPr>
          <p:cNvSpPr txBox="1"/>
          <p:nvPr/>
        </p:nvSpPr>
        <p:spPr>
          <a:xfrm>
            <a:off x="621944" y="2401857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r>
              <a:rPr lang="fr-FR" sz="2800" dirty="0">
                <a:solidFill>
                  <a:srgbClr val="F29224"/>
                </a:solidFill>
              </a:rPr>
              <a:t>40 maximum</a:t>
            </a:r>
          </a:p>
        </p:txBody>
      </p:sp>
      <p:sp>
        <p:nvSpPr>
          <p:cNvPr id="31" name="Rectangle 30"/>
          <p:cNvSpPr/>
          <p:nvPr/>
        </p:nvSpPr>
        <p:spPr>
          <a:xfrm>
            <a:off x="448247" y="4798737"/>
            <a:ext cx="254649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b="1" dirty="0" smtClean="0">
                <a:solidFill>
                  <a:schemeClr val="accent2"/>
                </a:solidFill>
              </a:rPr>
              <a:t>Un </a:t>
            </a:r>
            <a:r>
              <a:rPr lang="fr-FR" sz="1200" b="1" dirty="0">
                <a:solidFill>
                  <a:schemeClr val="accent2"/>
                </a:solidFill>
              </a:rPr>
              <a:t>regard centré sur la </a:t>
            </a:r>
            <a:r>
              <a:rPr lang="fr-FR" sz="1200" b="1" dirty="0" smtClean="0">
                <a:solidFill>
                  <a:schemeClr val="accent2"/>
                </a:solidFill>
              </a:rPr>
              <a:t>biologie</a:t>
            </a:r>
          </a:p>
          <a:p>
            <a:endParaRPr lang="fr-FR" sz="1200" b="1" dirty="0">
              <a:solidFill>
                <a:schemeClr val="accent2"/>
              </a:solidFill>
            </a:endParaRPr>
          </a:p>
          <a:p>
            <a:endParaRPr lang="fr-FR" sz="1200" b="1" dirty="0" smtClean="0">
              <a:solidFill>
                <a:schemeClr val="accent2"/>
              </a:solidFill>
            </a:endParaRPr>
          </a:p>
          <a:p>
            <a:endParaRPr lang="fr-FR" sz="1200" b="1" dirty="0">
              <a:solidFill>
                <a:schemeClr val="accent2"/>
              </a:solidFill>
            </a:endParaRPr>
          </a:p>
          <a:p>
            <a:endParaRPr lang="fr-FR" sz="1200" b="1" dirty="0" smtClean="0">
              <a:solidFill>
                <a:schemeClr val="accent2"/>
              </a:solidFill>
            </a:endParaRPr>
          </a:p>
          <a:p>
            <a:r>
              <a:rPr lang="fr-FR" sz="1200" b="1" dirty="0" smtClean="0">
                <a:solidFill>
                  <a:schemeClr val="accent2"/>
                </a:solidFill>
              </a:rPr>
              <a:t>Validation possible du diplôme </a:t>
            </a:r>
            <a:r>
              <a:rPr lang="fr-FR" sz="1200" b="1" dirty="0">
                <a:solidFill>
                  <a:schemeClr val="accent2"/>
                </a:solidFill>
              </a:rPr>
              <a:t>d'expérimentation animale niveau </a:t>
            </a:r>
            <a:r>
              <a:rPr lang="fr-FR" sz="1200" dirty="0">
                <a:solidFill>
                  <a:schemeClr val="accent2"/>
                </a:solidFill>
              </a:rPr>
              <a:t>1</a:t>
            </a:r>
          </a:p>
        </p:txBody>
      </p:sp>
      <p:sp>
        <p:nvSpPr>
          <p:cNvPr id="32" name="Rectangle 31"/>
          <p:cNvSpPr/>
          <p:nvPr/>
        </p:nvSpPr>
        <p:spPr>
          <a:xfrm>
            <a:off x="3227435" y="4784509"/>
            <a:ext cx="302591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b="1" dirty="0" smtClean="0">
                <a:solidFill>
                  <a:srgbClr val="009193"/>
                </a:solidFill>
              </a:rPr>
              <a:t>Aspects </a:t>
            </a:r>
            <a:r>
              <a:rPr lang="fr-FR" sz="1200" b="1" dirty="0" err="1" smtClean="0">
                <a:solidFill>
                  <a:srgbClr val="009193"/>
                </a:solidFill>
              </a:rPr>
              <a:t>translationnels</a:t>
            </a:r>
            <a:r>
              <a:rPr lang="fr-FR" sz="1200" b="1" dirty="0" smtClean="0">
                <a:solidFill>
                  <a:srgbClr val="009193"/>
                </a:solidFill>
              </a:rPr>
              <a:t> et thérapeutiques </a:t>
            </a:r>
          </a:p>
          <a:p>
            <a:endParaRPr lang="fr-FR" sz="1200" b="1" dirty="0" smtClean="0">
              <a:solidFill>
                <a:srgbClr val="009193"/>
              </a:solidFill>
            </a:endParaRPr>
          </a:p>
          <a:p>
            <a:endParaRPr lang="fr-FR" sz="1200" b="1" dirty="0">
              <a:solidFill>
                <a:srgbClr val="009193"/>
              </a:solidFill>
            </a:endParaRPr>
          </a:p>
          <a:p>
            <a:endParaRPr lang="fr-FR" sz="1200" b="1" dirty="0" smtClean="0">
              <a:solidFill>
                <a:srgbClr val="009193"/>
              </a:solidFill>
            </a:endParaRPr>
          </a:p>
          <a:p>
            <a:endParaRPr lang="fr-FR" sz="1200" b="1" dirty="0" smtClean="0">
              <a:solidFill>
                <a:srgbClr val="009193"/>
              </a:solidFill>
            </a:endParaRPr>
          </a:p>
          <a:p>
            <a:endParaRPr lang="fr-FR" sz="1200" b="1" dirty="0" smtClean="0">
              <a:solidFill>
                <a:srgbClr val="009193"/>
              </a:solidFill>
            </a:endParaRPr>
          </a:p>
          <a:p>
            <a:r>
              <a:rPr lang="fr-FR" sz="1200" b="1" dirty="0" smtClean="0">
                <a:solidFill>
                  <a:srgbClr val="009193"/>
                </a:solidFill>
              </a:rPr>
              <a:t>Validation </a:t>
            </a:r>
            <a:r>
              <a:rPr lang="fr-FR" sz="1200" b="1" dirty="0">
                <a:solidFill>
                  <a:srgbClr val="009193"/>
                </a:solidFill>
              </a:rPr>
              <a:t>possible du diplôme d'expérimentation animale niveau 1</a:t>
            </a:r>
          </a:p>
          <a:p>
            <a:endParaRPr lang="fr-FR" sz="1200" dirty="0"/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xmlns="" id="{8D66D615-5098-AC49-A304-0B83F407855F}"/>
              </a:ext>
            </a:extLst>
          </p:cNvPr>
          <p:cNvSpPr txBox="1"/>
          <p:nvPr/>
        </p:nvSpPr>
        <p:spPr>
          <a:xfrm>
            <a:off x="3589028" y="2401857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r>
              <a:rPr lang="fr-FR" sz="2800" dirty="0" smtClean="0">
                <a:solidFill>
                  <a:srgbClr val="009193"/>
                </a:solidFill>
              </a:rPr>
              <a:t>35 maximum</a:t>
            </a:r>
            <a:endParaRPr lang="fr-FR" sz="2800" dirty="0">
              <a:solidFill>
                <a:srgbClr val="009193"/>
              </a:solidFill>
            </a:endParaRP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xmlns="" id="{3666DD4C-1407-784C-A8B8-063493625242}"/>
              </a:ext>
            </a:extLst>
          </p:cNvPr>
          <p:cNvSpPr txBox="1"/>
          <p:nvPr/>
        </p:nvSpPr>
        <p:spPr>
          <a:xfrm>
            <a:off x="6419552" y="2249700"/>
            <a:ext cx="914400" cy="121871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r>
              <a:rPr lang="fr-FR" sz="2800" dirty="0">
                <a:solidFill>
                  <a:srgbClr val="7030A0"/>
                </a:solidFill>
              </a:rPr>
              <a:t>20 maximum</a:t>
            </a:r>
          </a:p>
        </p:txBody>
      </p:sp>
      <p:sp>
        <p:nvSpPr>
          <p:cNvPr id="35" name="Rectangle 34"/>
          <p:cNvSpPr/>
          <p:nvPr/>
        </p:nvSpPr>
        <p:spPr>
          <a:xfrm>
            <a:off x="6164639" y="4768625"/>
            <a:ext cx="322947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b="1" dirty="0" smtClean="0">
                <a:solidFill>
                  <a:srgbClr val="BD92DE"/>
                </a:solidFill>
              </a:rPr>
              <a:t>Complexité </a:t>
            </a:r>
            <a:r>
              <a:rPr lang="fr-FR" sz="1200" b="1" dirty="0">
                <a:solidFill>
                  <a:srgbClr val="BD92DE"/>
                </a:solidFill>
              </a:rPr>
              <a:t>physico-chimique </a:t>
            </a:r>
            <a:r>
              <a:rPr lang="fr-FR" sz="1200" b="1" dirty="0" smtClean="0">
                <a:solidFill>
                  <a:srgbClr val="BD92DE"/>
                </a:solidFill>
              </a:rPr>
              <a:t>et  </a:t>
            </a:r>
          </a:p>
          <a:p>
            <a:r>
              <a:rPr lang="fr-FR" sz="1200" b="1" dirty="0" smtClean="0">
                <a:solidFill>
                  <a:srgbClr val="BD92DE"/>
                </a:solidFill>
              </a:rPr>
              <a:t>micro-Fluidiques</a:t>
            </a:r>
          </a:p>
          <a:p>
            <a:endParaRPr lang="fr-FR" sz="1200" b="1" dirty="0">
              <a:solidFill>
                <a:srgbClr val="BD92DE"/>
              </a:solidFill>
            </a:endParaRPr>
          </a:p>
          <a:p>
            <a:endParaRPr lang="fr-FR" sz="1200" b="1" dirty="0" smtClean="0">
              <a:solidFill>
                <a:srgbClr val="BD92DE"/>
              </a:solidFill>
            </a:endParaRPr>
          </a:p>
          <a:p>
            <a:endParaRPr lang="fr-FR" sz="1200" b="1" dirty="0">
              <a:solidFill>
                <a:srgbClr val="BD92DE"/>
              </a:solidFill>
            </a:endParaRPr>
          </a:p>
          <a:p>
            <a:endParaRPr lang="fr-FR" sz="1200" b="1" dirty="0" smtClean="0">
              <a:solidFill>
                <a:srgbClr val="BD92DE"/>
              </a:solidFill>
            </a:endParaRPr>
          </a:p>
          <a:p>
            <a:r>
              <a:rPr lang="fr-FR" sz="1200" b="1" dirty="0" smtClean="0">
                <a:solidFill>
                  <a:srgbClr val="BD92DE"/>
                </a:solidFill>
              </a:rPr>
              <a:t>Validation possible </a:t>
            </a:r>
            <a:r>
              <a:rPr lang="fr-FR" sz="1200" b="1" dirty="0">
                <a:solidFill>
                  <a:srgbClr val="BD92DE"/>
                </a:solidFill>
              </a:rPr>
              <a:t>du diplôme </a:t>
            </a:r>
            <a:r>
              <a:rPr lang="fr-FR" sz="1200" b="1" dirty="0" smtClean="0">
                <a:solidFill>
                  <a:srgbClr val="BD92DE"/>
                </a:solidFill>
              </a:rPr>
              <a:t>               d'expérimentation </a:t>
            </a:r>
            <a:r>
              <a:rPr lang="fr-FR" sz="1200" b="1" dirty="0">
                <a:solidFill>
                  <a:srgbClr val="BD92DE"/>
                </a:solidFill>
              </a:rPr>
              <a:t>animale niveau 1</a:t>
            </a:r>
          </a:p>
          <a:p>
            <a:endParaRPr lang="fr-FR" sz="1200" dirty="0">
              <a:solidFill>
                <a:srgbClr val="7030A0"/>
              </a:solidFill>
            </a:endParaRPr>
          </a:p>
        </p:txBody>
      </p:sp>
      <p:pic>
        <p:nvPicPr>
          <p:cNvPr id="37" name="Image 3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65254" y="627063"/>
            <a:ext cx="2467394" cy="1611577"/>
          </a:xfrm>
          <a:prstGeom prst="rect">
            <a:avLst/>
          </a:prstGeom>
        </p:spPr>
      </p:pic>
      <p:sp>
        <p:nvSpPr>
          <p:cNvPr id="38" name="ZoneTexte 37"/>
          <p:cNvSpPr txBox="1"/>
          <p:nvPr/>
        </p:nvSpPr>
        <p:spPr>
          <a:xfrm>
            <a:off x="7677242" y="950911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r>
              <a:rPr lang="fr-FR" sz="1400" b="1" dirty="0" smtClean="0">
                <a:solidFill>
                  <a:schemeClr val="bg1"/>
                </a:solidFill>
              </a:rPr>
              <a:t>Mécanismes biologiques </a:t>
            </a:r>
          </a:p>
          <a:p>
            <a:endParaRPr lang="fr-FR" sz="1400" b="1" dirty="0">
              <a:solidFill>
                <a:schemeClr val="bg1"/>
              </a:solidFill>
            </a:endParaRPr>
          </a:p>
          <a:p>
            <a:endParaRPr lang="fr-FR" sz="1400" b="1" dirty="0" smtClean="0">
              <a:solidFill>
                <a:schemeClr val="bg1"/>
              </a:solidFill>
            </a:endParaRPr>
          </a:p>
          <a:p>
            <a:endParaRPr lang="fr-FR" sz="1400" b="1" dirty="0">
              <a:solidFill>
                <a:schemeClr val="bg1"/>
              </a:solidFill>
            </a:endParaRPr>
          </a:p>
          <a:p>
            <a:endParaRPr lang="fr-FR" sz="1400" b="1" dirty="0" smtClean="0">
              <a:solidFill>
                <a:schemeClr val="bg1"/>
              </a:solidFill>
            </a:endParaRPr>
          </a:p>
          <a:p>
            <a:endParaRPr lang="fr-FR" sz="1400" b="1" dirty="0" smtClean="0">
              <a:solidFill>
                <a:schemeClr val="bg1"/>
              </a:solidFill>
            </a:endParaRPr>
          </a:p>
          <a:p>
            <a:r>
              <a:rPr lang="fr-FR" sz="1400" b="1" dirty="0" smtClean="0">
                <a:solidFill>
                  <a:schemeClr val="bg1"/>
                </a:solidFill>
              </a:rPr>
              <a:t>Statistiques, essais cliniques</a:t>
            </a:r>
            <a:endParaRPr lang="fr-FR" sz="1400" b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8998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/>
          <p:cNvSpPr txBox="1"/>
          <p:nvPr/>
        </p:nvSpPr>
        <p:spPr>
          <a:xfrm>
            <a:off x="532328" y="3139952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endParaRPr lang="fr-FR" sz="3200" dirty="0">
              <a:solidFill>
                <a:srgbClr val="F29224"/>
              </a:solidFill>
            </a:endParaRP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xmlns="" id="{3AF890B2-109B-0B4D-93F2-B1D5836E80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18167" cy="1412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xmlns="" id="{6C0BF8F4-8BE8-2D4C-862B-78BAD79A23D2}"/>
              </a:ext>
            </a:extLst>
          </p:cNvPr>
          <p:cNvGrpSpPr/>
          <p:nvPr/>
        </p:nvGrpSpPr>
        <p:grpSpPr>
          <a:xfrm>
            <a:off x="4844976" y="774200"/>
            <a:ext cx="2222452" cy="914401"/>
            <a:chOff x="130844" y="1889926"/>
            <a:chExt cx="3277629" cy="1638814"/>
          </a:xfrm>
        </p:grpSpPr>
        <p:sp>
          <p:nvSpPr>
            <p:cNvPr id="5" name="Rectangle : coins arrondis 4">
              <a:extLst>
                <a:ext uri="{FF2B5EF4-FFF2-40B4-BE49-F238E27FC236}">
                  <a16:creationId xmlns:a16="http://schemas.microsoft.com/office/drawing/2014/main" xmlns="" id="{3C7EB9B9-831F-1046-AA9E-9DE6C1F84B8C}"/>
                </a:ext>
              </a:extLst>
            </p:cNvPr>
            <p:cNvSpPr/>
            <p:nvPr/>
          </p:nvSpPr>
          <p:spPr>
            <a:xfrm>
              <a:off x="130844" y="1889926"/>
              <a:ext cx="3277629" cy="1638814"/>
            </a:xfrm>
            <a:prstGeom prst="roundRect">
              <a:avLst>
                <a:gd name="adj" fmla="val 10000"/>
              </a:avLst>
            </a:prstGeom>
            <a:solidFill>
              <a:srgbClr val="006794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Rectangle : coins arrondis 4">
              <a:extLst>
                <a:ext uri="{FF2B5EF4-FFF2-40B4-BE49-F238E27FC236}">
                  <a16:creationId xmlns:a16="http://schemas.microsoft.com/office/drawing/2014/main" xmlns="" id="{D1841216-C37E-6C43-8E1E-08B4AA695EB1}"/>
                </a:ext>
              </a:extLst>
            </p:cNvPr>
            <p:cNvSpPr txBox="1"/>
            <p:nvPr/>
          </p:nvSpPr>
          <p:spPr>
            <a:xfrm>
              <a:off x="178843" y="1937925"/>
              <a:ext cx="3181631" cy="154281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marL="0" lvl="0" indent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2800" b="1" kern="1200" dirty="0"/>
                <a:t>M1 Cancer</a:t>
              </a: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0A2EB-4001-3740-A504-DEF2B63AA782}"/>
              </a:ext>
            </a:extLst>
          </p:cNvPr>
          <p:cNvGrpSpPr/>
          <p:nvPr/>
        </p:nvGrpSpPr>
        <p:grpSpPr>
          <a:xfrm>
            <a:off x="5979709" y="3101844"/>
            <a:ext cx="5514693" cy="2947986"/>
            <a:chOff x="3709548" y="337498"/>
            <a:chExt cx="6522471" cy="2947986"/>
          </a:xfrm>
        </p:grpSpPr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xmlns="" id="{5D548DC6-1CC2-5D4F-9A54-4859A20B88F5}"/>
                </a:ext>
              </a:extLst>
            </p:cNvPr>
            <p:cNvSpPr/>
            <p:nvPr/>
          </p:nvSpPr>
          <p:spPr>
            <a:xfrm>
              <a:off x="3709548" y="352525"/>
              <a:ext cx="6522471" cy="2932959"/>
            </a:xfrm>
            <a:prstGeom prst="roundRect">
              <a:avLst>
                <a:gd name="adj" fmla="val 10000"/>
              </a:avLst>
            </a:prstGeom>
            <a:solidFill>
              <a:srgbClr val="006794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Rectangle : coins arrondis 4">
              <a:extLst>
                <a:ext uri="{FF2B5EF4-FFF2-40B4-BE49-F238E27FC236}">
                  <a16:creationId xmlns:a16="http://schemas.microsoft.com/office/drawing/2014/main" xmlns="" id="{9C407B5F-6A05-9240-8545-90EB5D16518B}"/>
                </a:ext>
              </a:extLst>
            </p:cNvPr>
            <p:cNvSpPr txBox="1"/>
            <p:nvPr/>
          </p:nvSpPr>
          <p:spPr>
            <a:xfrm>
              <a:off x="3881353" y="337498"/>
              <a:ext cx="6350666" cy="2761153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marL="0" lvl="0" indent="0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2400" b="1" kern="1200" dirty="0">
                  <a:solidFill>
                    <a:srgbClr val="FF0000"/>
                  </a:solidFill>
                </a:rPr>
                <a:t>UE OBLIGATOIRES</a:t>
              </a:r>
            </a:p>
            <a:p>
              <a:pPr marL="0" lvl="0" indent="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1400" b="1" i="0" u="none" strike="noStrike" kern="1200" dirty="0">
                  <a:effectLst/>
                </a:rPr>
                <a:t>Mécanismes de l'</a:t>
              </a:r>
              <a:r>
                <a:rPr lang="fr-FR" sz="1400" b="1" i="0" u="none" strike="noStrike" kern="1200" dirty="0" err="1">
                  <a:effectLst/>
                </a:rPr>
                <a:t>oncogénèse</a:t>
              </a:r>
              <a:r>
                <a:rPr lang="fr-FR" sz="1400" b="1" i="0" u="none" strike="noStrike" kern="1200" dirty="0">
                  <a:effectLst/>
                </a:rPr>
                <a:t> 2 (3 ECTS)</a:t>
              </a:r>
            </a:p>
            <a:p>
              <a:pPr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1400" b="1" dirty="0">
                  <a:solidFill>
                    <a:schemeClr val="bg1"/>
                  </a:solidFill>
                </a:rPr>
                <a:t>Système immunitaire et cancer (3 ECTS)*</a:t>
              </a:r>
            </a:p>
            <a:p>
              <a:pPr marL="0" lvl="0" indent="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1400" b="1" i="0" u="none" strike="noStrike" kern="1200" dirty="0">
                  <a:solidFill>
                    <a:srgbClr val="92D050"/>
                  </a:solidFill>
                  <a:effectLst/>
                </a:rPr>
                <a:t>Outils et mise en situation favorisant l’insertion Pro M1 BMC (6 ECTS)</a:t>
              </a:r>
            </a:p>
            <a:p>
              <a:pPr marL="0" lvl="0" indent="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1400" b="1" dirty="0">
                  <a:solidFill>
                    <a:schemeClr val="bg1"/>
                  </a:solidFill>
                </a:rPr>
                <a:t>Sciences humaines et sociales appliquées à la cancérologie (3 ECTS)*</a:t>
              </a:r>
              <a:endParaRPr lang="fr-FR" sz="1400" b="1" i="0" u="none" strike="noStrike" kern="1200" dirty="0">
                <a:solidFill>
                  <a:schemeClr val="bg1"/>
                </a:solidFill>
                <a:effectLst/>
              </a:endParaRPr>
            </a:p>
            <a:p>
              <a:pPr marL="0" lvl="0" indent="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1400" b="1" dirty="0">
                  <a:solidFill>
                    <a:schemeClr val="bg1"/>
                  </a:solidFill>
                </a:rPr>
                <a:t>Stage découverte de la Recherche</a:t>
              </a:r>
              <a:r>
                <a:rPr lang="fr-FR" sz="1400" b="1" i="0" u="none" strike="noStrike" kern="1200" dirty="0">
                  <a:solidFill>
                    <a:schemeClr val="bg1"/>
                  </a:solidFill>
                  <a:effectLst/>
                </a:rPr>
                <a:t> (</a:t>
              </a:r>
              <a:r>
                <a:rPr lang="fr-FR" sz="1400" b="1" dirty="0">
                  <a:solidFill>
                    <a:schemeClr val="bg1"/>
                  </a:solidFill>
                </a:rPr>
                <a:t>9</a:t>
              </a:r>
              <a:r>
                <a:rPr lang="fr-FR" sz="1400" b="1" i="0" u="none" strike="noStrike" kern="1200" dirty="0">
                  <a:solidFill>
                    <a:schemeClr val="bg1"/>
                  </a:solidFill>
                  <a:effectLst/>
                </a:rPr>
                <a:t> ECTS)*</a:t>
              </a:r>
            </a:p>
            <a:p>
              <a:pPr marL="0" lvl="0" indent="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1400" b="1" dirty="0">
                  <a:solidFill>
                    <a:srgbClr val="F29224"/>
                  </a:solidFill>
                </a:rPr>
                <a:t>UE OPTIONNELLES</a:t>
              </a:r>
              <a:endParaRPr lang="fr-FR" sz="1400" b="1" i="0" u="none" strike="noStrike" kern="1200" dirty="0">
                <a:solidFill>
                  <a:srgbClr val="F29224"/>
                </a:solidFill>
                <a:effectLst/>
              </a:endParaRPr>
            </a:p>
            <a:p>
              <a:pPr marL="0" lvl="0" indent="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1400" b="1" dirty="0">
                  <a:solidFill>
                    <a:schemeClr val="bg1"/>
                  </a:solidFill>
                </a:rPr>
                <a:t>UE à choix (2x 3 ECTS ou 1x6</a:t>
              </a:r>
              <a:r>
                <a:rPr lang="fr-FR" sz="1400" b="1" i="0" u="none" strike="noStrike" kern="1200" dirty="0">
                  <a:solidFill>
                    <a:schemeClr val="bg1"/>
                  </a:solidFill>
                  <a:effectLst/>
                </a:rPr>
                <a:t> ECTS)</a:t>
              </a:r>
            </a:p>
          </p:txBody>
        </p:sp>
      </p:grpSp>
      <p:grpSp>
        <p:nvGrpSpPr>
          <p:cNvPr id="13" name="Groupe 12">
            <a:extLst>
              <a:ext uri="{FF2B5EF4-FFF2-40B4-BE49-F238E27FC236}">
                <a16:creationId xmlns:a16="http://schemas.microsoft.com/office/drawing/2014/main" xmlns="" id="{4881726E-1B5B-4248-8B9D-E9D314670443}"/>
              </a:ext>
            </a:extLst>
          </p:cNvPr>
          <p:cNvGrpSpPr/>
          <p:nvPr/>
        </p:nvGrpSpPr>
        <p:grpSpPr>
          <a:xfrm>
            <a:off x="6492463" y="2076034"/>
            <a:ext cx="4489186" cy="911130"/>
            <a:chOff x="-8727" y="729686"/>
            <a:chExt cx="3617808" cy="1007604"/>
          </a:xfrm>
        </p:grpSpPr>
        <p:sp>
          <p:nvSpPr>
            <p:cNvPr id="14" name="Rectangle : coins arrondis 13">
              <a:extLst>
                <a:ext uri="{FF2B5EF4-FFF2-40B4-BE49-F238E27FC236}">
                  <a16:creationId xmlns:a16="http://schemas.microsoft.com/office/drawing/2014/main" xmlns="" id="{13556D52-E898-2246-8592-5A91681EFBE7}"/>
                </a:ext>
              </a:extLst>
            </p:cNvPr>
            <p:cNvSpPr/>
            <p:nvPr/>
          </p:nvSpPr>
          <p:spPr>
            <a:xfrm>
              <a:off x="362324" y="729686"/>
              <a:ext cx="2875707" cy="1007604"/>
            </a:xfrm>
            <a:prstGeom prst="roundRect">
              <a:avLst>
                <a:gd name="adj" fmla="val 10000"/>
              </a:avLst>
            </a:prstGeom>
            <a:solidFill>
              <a:srgbClr val="006794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Rectangle : coins arrondis 4">
              <a:extLst>
                <a:ext uri="{FF2B5EF4-FFF2-40B4-BE49-F238E27FC236}">
                  <a16:creationId xmlns:a16="http://schemas.microsoft.com/office/drawing/2014/main" xmlns="" id="{A9256669-027A-2B41-8A70-7C2E430F462E}"/>
                </a:ext>
              </a:extLst>
            </p:cNvPr>
            <p:cNvSpPr txBox="1"/>
            <p:nvPr/>
          </p:nvSpPr>
          <p:spPr>
            <a:xfrm>
              <a:off x="-8727" y="775389"/>
              <a:ext cx="3617808" cy="89098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121920" rIns="121920" bIns="121920" numCol="1" spcCol="1270" anchor="ctr" anchorCtr="0">
              <a:noAutofit/>
            </a:bodyPr>
            <a:lstStyle/>
            <a:p>
              <a:pPr marL="0" lvl="0" indent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2800" b="1" kern="1200" dirty="0"/>
                <a:t>Semestre 2</a:t>
              </a:r>
            </a:p>
            <a:p>
              <a:pPr marL="0" lvl="0" indent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2800" kern="1200" dirty="0"/>
                <a:t>30 ECTS</a:t>
              </a:r>
            </a:p>
          </p:txBody>
        </p:sp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95470D8F-D676-4B47-9CD3-BB514BE6022B}"/>
              </a:ext>
            </a:extLst>
          </p:cNvPr>
          <p:cNvSpPr txBox="1"/>
          <p:nvPr/>
        </p:nvSpPr>
        <p:spPr>
          <a:xfrm>
            <a:off x="9606829" y="480166"/>
            <a:ext cx="914400" cy="140090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r>
              <a:rPr lang="fr-FR" b="1" dirty="0">
                <a:solidFill>
                  <a:srgbClr val="006794"/>
                </a:solidFill>
              </a:rPr>
              <a:t>Caroline </a:t>
            </a:r>
            <a:r>
              <a:rPr lang="fr-FR" b="1" dirty="0" err="1" smtClean="0">
                <a:solidFill>
                  <a:srgbClr val="006794"/>
                </a:solidFill>
              </a:rPr>
              <a:t>Moyret-Lalle</a:t>
            </a:r>
            <a:r>
              <a:rPr lang="fr-FR" b="1" dirty="0" smtClean="0">
                <a:solidFill>
                  <a:srgbClr val="006794"/>
                </a:solidFill>
              </a:rPr>
              <a:t>  </a:t>
            </a:r>
          </a:p>
          <a:p>
            <a:r>
              <a:rPr lang="fr-FR" b="1" dirty="0" err="1" smtClean="0">
                <a:solidFill>
                  <a:srgbClr val="006794"/>
                </a:solidFill>
              </a:rPr>
              <a:t>Boyan</a:t>
            </a:r>
            <a:r>
              <a:rPr lang="fr-FR" b="1" dirty="0" smtClean="0">
                <a:solidFill>
                  <a:srgbClr val="006794"/>
                </a:solidFill>
              </a:rPr>
              <a:t> </a:t>
            </a:r>
            <a:r>
              <a:rPr lang="fr-FR" b="1" dirty="0" err="1" smtClean="0">
                <a:solidFill>
                  <a:srgbClr val="006794"/>
                </a:solidFill>
              </a:rPr>
              <a:t>Grigorov</a:t>
            </a:r>
            <a:endParaRPr lang="fr-FR" b="1" dirty="0">
              <a:solidFill>
                <a:srgbClr val="006794"/>
              </a:solidFill>
            </a:endParaRPr>
          </a:p>
          <a:p>
            <a:r>
              <a:rPr lang="fr-FR" b="1" dirty="0" smtClean="0">
                <a:solidFill>
                  <a:srgbClr val="006794"/>
                </a:solidFill>
              </a:rPr>
              <a:t>Responsables M1</a:t>
            </a:r>
            <a:endParaRPr lang="fr-FR" b="1" dirty="0">
              <a:solidFill>
                <a:srgbClr val="006794"/>
              </a:solidFill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5B15B6A4-E57F-6C4F-A832-CE932961D6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3082" y="947858"/>
            <a:ext cx="909797" cy="887619"/>
          </a:xfrm>
          <a:prstGeom prst="rect">
            <a:avLst/>
          </a:prstGeom>
          <a:ln w="57150">
            <a:solidFill>
              <a:srgbClr val="006794"/>
            </a:solidFill>
          </a:ln>
        </p:spPr>
      </p:pic>
      <p:grpSp>
        <p:nvGrpSpPr>
          <p:cNvPr id="21" name="Groupe 20"/>
          <p:cNvGrpSpPr/>
          <p:nvPr/>
        </p:nvGrpSpPr>
        <p:grpSpPr>
          <a:xfrm>
            <a:off x="1391789" y="2034548"/>
            <a:ext cx="3496266" cy="952616"/>
            <a:chOff x="175477" y="646857"/>
            <a:chExt cx="2875707" cy="1209788"/>
          </a:xfrm>
        </p:grpSpPr>
        <p:sp>
          <p:nvSpPr>
            <p:cNvPr id="23" name="Rectangle à coins arrondis 22"/>
            <p:cNvSpPr/>
            <p:nvPr/>
          </p:nvSpPr>
          <p:spPr>
            <a:xfrm>
              <a:off x="175477" y="646857"/>
              <a:ext cx="2875707" cy="1209788"/>
            </a:xfrm>
            <a:prstGeom prst="roundRect">
              <a:avLst>
                <a:gd name="adj" fmla="val 10000"/>
              </a:avLst>
            </a:prstGeom>
            <a:solidFill>
              <a:srgbClr val="006794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4" name="Rectangle 23"/>
            <p:cNvSpPr/>
            <p:nvPr/>
          </p:nvSpPr>
          <p:spPr>
            <a:xfrm>
              <a:off x="210910" y="682290"/>
              <a:ext cx="2804841" cy="113892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121920" rIns="121920" bIns="121920" numCol="1" spcCol="1270" anchor="ctr" anchorCtr="0">
              <a:noAutofit/>
            </a:bodyPr>
            <a:lstStyle/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2800" b="1" kern="1200" dirty="0"/>
                <a:t>Semestre 1</a:t>
              </a:r>
            </a:p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2800" kern="1200" dirty="0"/>
                <a:t>30 ECTS</a:t>
              </a:r>
            </a:p>
          </p:txBody>
        </p:sp>
      </p:grpSp>
      <p:grpSp>
        <p:nvGrpSpPr>
          <p:cNvPr id="25" name="Groupe 24"/>
          <p:cNvGrpSpPr/>
          <p:nvPr/>
        </p:nvGrpSpPr>
        <p:grpSpPr>
          <a:xfrm>
            <a:off x="382239" y="2837917"/>
            <a:ext cx="5515365" cy="3233135"/>
            <a:chOff x="-192112" y="-274169"/>
            <a:chExt cx="11194600" cy="3993712"/>
          </a:xfrm>
        </p:grpSpPr>
        <p:sp>
          <p:nvSpPr>
            <p:cNvPr id="26" name="Rectangle à coins arrondis 25"/>
            <p:cNvSpPr/>
            <p:nvPr/>
          </p:nvSpPr>
          <p:spPr>
            <a:xfrm>
              <a:off x="-192112" y="51845"/>
              <a:ext cx="10848062" cy="3667698"/>
            </a:xfrm>
            <a:prstGeom prst="roundRect">
              <a:avLst>
                <a:gd name="adj" fmla="val 10000"/>
              </a:avLst>
            </a:prstGeom>
            <a:solidFill>
              <a:srgbClr val="006794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7" name="Rectangle 26"/>
            <p:cNvSpPr/>
            <p:nvPr/>
          </p:nvSpPr>
          <p:spPr>
            <a:xfrm>
              <a:off x="1015280" y="-274169"/>
              <a:ext cx="9987208" cy="391702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lvl="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2400" b="1" kern="1200" dirty="0">
                  <a:solidFill>
                    <a:srgbClr val="FF0000"/>
                  </a:solidFill>
                </a:rPr>
                <a:t>UE OBLIGATOIRES</a:t>
              </a:r>
            </a:p>
            <a:p>
              <a:pPr lvl="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1400" b="1" i="0" u="none" strike="noStrike" kern="1200" dirty="0">
                  <a:effectLst/>
                </a:rPr>
                <a:t>Mécanismes de l'</a:t>
              </a:r>
              <a:r>
                <a:rPr lang="fr-FR" sz="1400" b="1" i="0" u="none" strike="noStrike" kern="1200" dirty="0" err="1">
                  <a:effectLst/>
                </a:rPr>
                <a:t>oncogénèse</a:t>
              </a:r>
              <a:r>
                <a:rPr lang="fr-FR" sz="1400" b="1" i="0" u="none" strike="noStrike" kern="1200" dirty="0">
                  <a:effectLst/>
                </a:rPr>
                <a:t> 1 (6 ECTS)</a:t>
              </a:r>
            </a:p>
            <a:p>
              <a:pPr lvl="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1400" b="1" i="0" u="none" strike="noStrike" kern="1200" dirty="0">
                  <a:effectLst/>
                </a:rPr>
                <a:t>Modélisation du cancer: cellulaires et animaux (6 ECTS)</a:t>
              </a:r>
            </a:p>
            <a:p>
              <a:pPr lvl="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1400" b="1" i="0" u="none" strike="noStrike" kern="1200" dirty="0">
                  <a:effectLst/>
                </a:rPr>
                <a:t>Epigénétique, cellules souches et cancer (6 ECTS)</a:t>
              </a:r>
            </a:p>
            <a:p>
              <a:pPr lvl="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1400" b="1" i="0" u="none" strike="noStrike" kern="1200" dirty="0">
                  <a:solidFill>
                    <a:srgbClr val="92D050"/>
                  </a:solidFill>
                  <a:effectLst/>
                </a:rPr>
                <a:t>Immunologie fondamentale M1 BMC (3 ECTS)</a:t>
              </a:r>
            </a:p>
            <a:p>
              <a:pPr lvl="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1400" b="1" kern="1200" dirty="0">
                  <a:solidFill>
                    <a:schemeClr val="bg1"/>
                  </a:solidFill>
                </a:rPr>
                <a:t>Anglais</a:t>
              </a:r>
              <a:r>
                <a:rPr lang="fr-FR" sz="1400" b="1" i="0" u="none" strike="noStrike" kern="1200" dirty="0">
                  <a:solidFill>
                    <a:schemeClr val="bg1"/>
                  </a:solidFill>
                  <a:effectLst/>
                </a:rPr>
                <a:t> niveau 1 (3 ECTS)*</a:t>
              </a:r>
              <a:endParaRPr lang="fr-FR" sz="1400" b="1" i="0" u="none" strike="noStrike" kern="1200" dirty="0">
                <a:solidFill>
                  <a:srgbClr val="FFC000"/>
                </a:solidFill>
                <a:effectLst/>
              </a:endParaRPr>
            </a:p>
            <a:p>
              <a:pPr lvl="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1400" b="1" i="0" u="none" strike="noStrike" kern="1200" dirty="0" err="1">
                  <a:solidFill>
                    <a:schemeClr val="bg1"/>
                  </a:solidFill>
                  <a:effectLst/>
                </a:rPr>
                <a:t>Biostatistiques</a:t>
              </a:r>
              <a:r>
                <a:rPr lang="fr-FR" sz="1400" b="1" i="0" u="none" strike="noStrike" kern="1200" dirty="0">
                  <a:solidFill>
                    <a:schemeClr val="bg1"/>
                  </a:solidFill>
                  <a:effectLst/>
                </a:rPr>
                <a:t> et analyses </a:t>
              </a:r>
              <a:r>
                <a:rPr lang="fr-FR" sz="1400" b="1" i="0" u="none" strike="noStrike" kern="1200" dirty="0" err="1">
                  <a:solidFill>
                    <a:schemeClr val="bg1"/>
                  </a:solidFill>
                  <a:effectLst/>
                </a:rPr>
                <a:t>omiques</a:t>
              </a:r>
              <a:r>
                <a:rPr lang="fr-FR" sz="1400" b="1" i="0" u="none" strike="noStrike" kern="1200" dirty="0">
                  <a:solidFill>
                    <a:schemeClr val="bg1"/>
                  </a:solidFill>
                  <a:effectLst/>
                </a:rPr>
                <a:t> (3 ECTS)*</a:t>
              </a:r>
            </a:p>
            <a:p>
              <a:pPr lvl="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1400" b="1" i="0" u="none" strike="noStrike" kern="1200" dirty="0">
                  <a:solidFill>
                    <a:schemeClr val="bg1"/>
                  </a:solidFill>
                  <a:effectLst/>
                </a:rPr>
                <a:t>Recherche </a:t>
              </a:r>
              <a:r>
                <a:rPr lang="fr-FR" sz="1400" b="1" i="0" u="none" strike="noStrike" kern="1200" dirty="0" err="1">
                  <a:solidFill>
                    <a:schemeClr val="bg1"/>
                  </a:solidFill>
                  <a:effectLst/>
                </a:rPr>
                <a:t>translationnelle</a:t>
              </a:r>
              <a:r>
                <a:rPr lang="fr-FR" sz="1400" b="1" i="0" u="none" strike="noStrike" kern="1200" dirty="0">
                  <a:solidFill>
                    <a:schemeClr val="bg1"/>
                  </a:solidFill>
                  <a:effectLst/>
                </a:rPr>
                <a:t>-Recherche clinique (3 ECTS)</a:t>
              </a:r>
            </a:p>
          </p:txBody>
        </p:sp>
      </p:grpSp>
      <p:pic>
        <p:nvPicPr>
          <p:cNvPr id="22" name="Picture 2" descr="Accueil">
            <a:hlinkClick r:id="rId5" tooltip="Accueil"/>
            <a:extLst>
              <a:ext uri="{FF2B5EF4-FFF2-40B4-BE49-F238E27FC236}">
                <a16:creationId xmlns:a16="http://schemas.microsoft.com/office/drawing/2014/main" xmlns="" id="{425B2F0D-A81B-7E49-B29B-94AECFC311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880" y="3873950"/>
            <a:ext cx="446173" cy="788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AutoShape 2" descr="Boyan GRIGOROV Fonction Maître de conférences Email : boyan.grigorov@univ- lyon1.fr Discipline(s) enseignée(s) : Biochimie, B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28" name="Image 2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86505" y="381138"/>
            <a:ext cx="846698" cy="902646"/>
          </a:xfrm>
          <a:prstGeom prst="rect">
            <a:avLst/>
          </a:prstGeom>
          <a:ln w="57150">
            <a:solidFill>
              <a:srgbClr val="2C6A99"/>
            </a:solidFill>
          </a:ln>
        </p:spPr>
      </p:pic>
    </p:spTree>
    <p:extLst>
      <p:ext uri="{BB962C8B-B14F-4D97-AF65-F5344CB8AC3E}">
        <p14:creationId xmlns:p14="http://schemas.microsoft.com/office/powerpoint/2010/main" val="444247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/>
          <p:cNvSpPr txBox="1"/>
          <p:nvPr/>
        </p:nvSpPr>
        <p:spPr>
          <a:xfrm>
            <a:off x="532328" y="3139952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endParaRPr lang="fr-FR" sz="3200" dirty="0">
              <a:solidFill>
                <a:srgbClr val="F29224"/>
              </a:solidFill>
            </a:endParaRP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xmlns="" id="{3AF890B2-109B-0B4D-93F2-B1D5836E80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18167" cy="1412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xmlns="" id="{6C0BF8F4-8BE8-2D4C-862B-78BAD79A23D2}"/>
              </a:ext>
            </a:extLst>
          </p:cNvPr>
          <p:cNvGrpSpPr/>
          <p:nvPr/>
        </p:nvGrpSpPr>
        <p:grpSpPr>
          <a:xfrm>
            <a:off x="4836242" y="1276483"/>
            <a:ext cx="2222452" cy="914401"/>
            <a:chOff x="130844" y="1889926"/>
            <a:chExt cx="3277629" cy="1638814"/>
          </a:xfrm>
          <a:solidFill>
            <a:srgbClr val="F29224"/>
          </a:solidFill>
        </p:grpSpPr>
        <p:sp>
          <p:nvSpPr>
            <p:cNvPr id="5" name="Rectangle : coins arrondis 4">
              <a:extLst>
                <a:ext uri="{FF2B5EF4-FFF2-40B4-BE49-F238E27FC236}">
                  <a16:creationId xmlns:a16="http://schemas.microsoft.com/office/drawing/2014/main" xmlns="" id="{3C7EB9B9-831F-1046-AA9E-9DE6C1F84B8C}"/>
                </a:ext>
              </a:extLst>
            </p:cNvPr>
            <p:cNvSpPr/>
            <p:nvPr/>
          </p:nvSpPr>
          <p:spPr>
            <a:xfrm>
              <a:off x="130844" y="1889926"/>
              <a:ext cx="3277629" cy="1638814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Rectangle : coins arrondis 4">
              <a:extLst>
                <a:ext uri="{FF2B5EF4-FFF2-40B4-BE49-F238E27FC236}">
                  <a16:creationId xmlns:a16="http://schemas.microsoft.com/office/drawing/2014/main" xmlns="" id="{D1841216-C37E-6C43-8E1E-08B4AA695EB1}"/>
                </a:ext>
              </a:extLst>
            </p:cNvPr>
            <p:cNvSpPr txBox="1"/>
            <p:nvPr/>
          </p:nvSpPr>
          <p:spPr>
            <a:xfrm>
              <a:off x="178843" y="1937925"/>
              <a:ext cx="3181631" cy="1542816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marL="0" lvl="0" indent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2800" b="1" kern="1200" dirty="0"/>
                <a:t>M2 Biologie du Cancer</a:t>
              </a:r>
            </a:p>
          </p:txBody>
        </p:sp>
      </p:grp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xmlns="" id="{13556D52-E898-2246-8592-5A91681EFBE7}"/>
              </a:ext>
            </a:extLst>
          </p:cNvPr>
          <p:cNvSpPr/>
          <p:nvPr/>
        </p:nvSpPr>
        <p:spPr>
          <a:xfrm>
            <a:off x="1995968" y="3880572"/>
            <a:ext cx="2875707" cy="1209788"/>
          </a:xfrm>
          <a:prstGeom prst="roundRect">
            <a:avLst>
              <a:gd name="adj" fmla="val 10000"/>
            </a:avLst>
          </a:prstGeom>
          <a:solidFill>
            <a:srgbClr val="F29224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xmlns="" id="{B7C45207-E958-3A48-A37E-6FCF4666339D}"/>
              </a:ext>
            </a:extLst>
          </p:cNvPr>
          <p:cNvGrpSpPr/>
          <p:nvPr/>
        </p:nvGrpSpPr>
        <p:grpSpPr>
          <a:xfrm rot="1151742">
            <a:off x="4947736" y="4233878"/>
            <a:ext cx="239541" cy="503175"/>
            <a:chOff x="3199578" y="660026"/>
            <a:chExt cx="239541" cy="503175"/>
          </a:xfrm>
        </p:grpSpPr>
        <p:sp>
          <p:nvSpPr>
            <p:cNvPr id="18" name="Flèche vers la droite 17">
              <a:extLst>
                <a:ext uri="{FF2B5EF4-FFF2-40B4-BE49-F238E27FC236}">
                  <a16:creationId xmlns:a16="http://schemas.microsoft.com/office/drawing/2014/main" xmlns="" id="{F49486A5-E52F-6046-AAD8-6A0F0FE98D1D}"/>
                </a:ext>
              </a:extLst>
            </p:cNvPr>
            <p:cNvSpPr/>
            <p:nvPr/>
          </p:nvSpPr>
          <p:spPr>
            <a:xfrm rot="21218057">
              <a:off x="3199578" y="660026"/>
              <a:ext cx="239541" cy="503175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Flèche vers la droite 4">
              <a:extLst>
                <a:ext uri="{FF2B5EF4-FFF2-40B4-BE49-F238E27FC236}">
                  <a16:creationId xmlns:a16="http://schemas.microsoft.com/office/drawing/2014/main" xmlns="" id="{2883C483-3009-714A-B0F2-0CE7046406B0}"/>
                </a:ext>
              </a:extLst>
            </p:cNvPr>
            <p:cNvSpPr txBox="1"/>
            <p:nvPr/>
          </p:nvSpPr>
          <p:spPr>
            <a:xfrm rot="21218057">
              <a:off x="3199800" y="764645"/>
              <a:ext cx="167679" cy="30190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fr-FR" sz="2100" kern="1200"/>
            </a:p>
          </p:txBody>
        </p:sp>
      </p:grpSp>
      <p:pic>
        <p:nvPicPr>
          <p:cNvPr id="21" name="Picture 3">
            <a:extLst>
              <a:ext uri="{FF2B5EF4-FFF2-40B4-BE49-F238E27FC236}">
                <a16:creationId xmlns:a16="http://schemas.microsoft.com/office/drawing/2014/main" xmlns="" id="{2950C807-A12B-A24F-891E-EA2677B1E9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7414" y="189234"/>
            <a:ext cx="1099595" cy="1191832"/>
          </a:xfrm>
          <a:prstGeom prst="rect">
            <a:avLst/>
          </a:prstGeom>
          <a:solidFill>
            <a:srgbClr val="4C8986"/>
          </a:solidFill>
          <a:ln w="57150">
            <a:solidFill>
              <a:srgbClr val="F29224"/>
            </a:solidFill>
            <a:miter lim="800000"/>
            <a:headEnd/>
            <a:tailEnd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xmlns="" id="{F8201B82-6076-4B4E-B673-C57C76FDAAAF}"/>
              </a:ext>
            </a:extLst>
          </p:cNvPr>
          <p:cNvSpPr txBox="1"/>
          <p:nvPr/>
        </p:nvSpPr>
        <p:spPr>
          <a:xfrm>
            <a:off x="8822028" y="302232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r>
              <a:rPr lang="fr-FR" sz="2000" b="1" dirty="0">
                <a:solidFill>
                  <a:srgbClr val="F29224"/>
                </a:solidFill>
              </a:rPr>
              <a:t>Agnès </a:t>
            </a:r>
            <a:r>
              <a:rPr lang="fr-FR" sz="2000" b="1" dirty="0" err="1">
                <a:solidFill>
                  <a:srgbClr val="F29224"/>
                </a:solidFill>
              </a:rPr>
              <a:t>Bernet</a:t>
            </a:r>
            <a:endParaRPr lang="fr-FR" sz="2000" b="1" dirty="0">
              <a:solidFill>
                <a:srgbClr val="F29224"/>
              </a:solidFill>
            </a:endParaRPr>
          </a:p>
          <a:p>
            <a:r>
              <a:rPr lang="fr-FR" sz="2000" b="1" dirty="0">
                <a:solidFill>
                  <a:srgbClr val="F29224"/>
                </a:solidFill>
              </a:rPr>
              <a:t>Responsable M2 BC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4B58CEB9-8F9A-D44A-A98E-451D60643929}"/>
              </a:ext>
            </a:extLst>
          </p:cNvPr>
          <p:cNvSpPr txBox="1"/>
          <p:nvPr/>
        </p:nvSpPr>
        <p:spPr>
          <a:xfrm>
            <a:off x="1855921" y="6355997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endParaRPr lang="fr-FR" sz="3200" dirty="0">
              <a:solidFill>
                <a:srgbClr val="F29224"/>
              </a:solidFill>
            </a:endParaRPr>
          </a:p>
        </p:txBody>
      </p:sp>
      <p:grpSp>
        <p:nvGrpSpPr>
          <p:cNvPr id="23" name="Groupe 22"/>
          <p:cNvGrpSpPr/>
          <p:nvPr/>
        </p:nvGrpSpPr>
        <p:grpSpPr>
          <a:xfrm>
            <a:off x="1446728" y="2272177"/>
            <a:ext cx="3186129" cy="888770"/>
            <a:chOff x="-3547249" y="-541331"/>
            <a:chExt cx="3186129" cy="1223499"/>
          </a:xfrm>
        </p:grpSpPr>
        <p:sp>
          <p:nvSpPr>
            <p:cNvPr id="24" name="Rectangle à coins arrondis 23"/>
            <p:cNvSpPr/>
            <p:nvPr/>
          </p:nvSpPr>
          <p:spPr>
            <a:xfrm>
              <a:off x="-3547249" y="-541331"/>
              <a:ext cx="3186129" cy="1223499"/>
            </a:xfrm>
            <a:prstGeom prst="roundRect">
              <a:avLst>
                <a:gd name="adj" fmla="val 10000"/>
              </a:avLst>
            </a:prstGeom>
            <a:solidFill>
              <a:srgbClr val="F29224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-3356204" y="-507243"/>
              <a:ext cx="2804037" cy="115182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121920" rIns="121920" bIns="121920" numCol="1" spcCol="1270" anchor="ctr" anchorCtr="0">
              <a:noAutofit/>
            </a:bodyPr>
            <a:lstStyle/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2800" b="1" kern="1200" dirty="0"/>
                <a:t>Semestre 3</a:t>
              </a:r>
            </a:p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2800" kern="1200" dirty="0"/>
                <a:t>30 ECTS</a:t>
              </a:r>
            </a:p>
          </p:txBody>
        </p:sp>
      </p:grpSp>
      <p:sp>
        <p:nvSpPr>
          <p:cNvPr id="26" name="Rectangle : coins arrondis 4">
            <a:extLst>
              <a:ext uri="{FF2B5EF4-FFF2-40B4-BE49-F238E27FC236}">
                <a16:creationId xmlns:a16="http://schemas.microsoft.com/office/drawing/2014/main" xmlns="" id="{A9256669-027A-2B41-8A70-7C2E430F462E}"/>
              </a:ext>
            </a:extLst>
          </p:cNvPr>
          <p:cNvSpPr txBox="1"/>
          <p:nvPr/>
        </p:nvSpPr>
        <p:spPr>
          <a:xfrm>
            <a:off x="2031401" y="3916005"/>
            <a:ext cx="2804841" cy="1138922"/>
          </a:xfrm>
          <a:prstGeom prst="rect">
            <a:avLst/>
          </a:prstGeom>
          <a:solidFill>
            <a:srgbClr val="F29224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21920" tIns="121920" rIns="121920" bIns="121920" numCol="1" spcCol="1270" anchor="ctr" anchorCtr="0">
            <a:noAutofit/>
          </a:bodyPr>
          <a:lstStyle/>
          <a:p>
            <a:pPr marL="0" lvl="0" indent="0"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fr-FR" sz="3200" b="1" kern="1200" dirty="0"/>
              <a:t>Semestre </a:t>
            </a:r>
            <a:r>
              <a:rPr lang="fr-FR" sz="3200" b="1" dirty="0"/>
              <a:t>4</a:t>
            </a:r>
            <a:endParaRPr lang="fr-FR" sz="3200" b="1" kern="1200" dirty="0"/>
          </a:p>
          <a:p>
            <a:pPr marL="0" lvl="0" indent="0"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fr-FR" sz="3200" kern="1200" dirty="0"/>
              <a:t>30 ECTS</a:t>
            </a:r>
          </a:p>
        </p:txBody>
      </p:sp>
      <p:grpSp>
        <p:nvGrpSpPr>
          <p:cNvPr id="27" name="Groupe 26"/>
          <p:cNvGrpSpPr/>
          <p:nvPr/>
        </p:nvGrpSpPr>
        <p:grpSpPr>
          <a:xfrm>
            <a:off x="532328" y="3307672"/>
            <a:ext cx="5486541" cy="2695102"/>
            <a:chOff x="-1770208" y="-11234"/>
            <a:chExt cx="10535993" cy="4513531"/>
          </a:xfrm>
        </p:grpSpPr>
        <p:sp>
          <p:nvSpPr>
            <p:cNvPr id="28" name="Rectangle à coins arrondis 27"/>
            <p:cNvSpPr/>
            <p:nvPr/>
          </p:nvSpPr>
          <p:spPr>
            <a:xfrm>
              <a:off x="-1770208" y="-11234"/>
              <a:ext cx="10230934" cy="4513531"/>
            </a:xfrm>
            <a:prstGeom prst="roundRect">
              <a:avLst>
                <a:gd name="adj" fmla="val 10000"/>
              </a:avLst>
            </a:prstGeom>
            <a:solidFill>
              <a:srgbClr val="F29224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-1216378" y="56404"/>
              <a:ext cx="9982163" cy="419093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2000" b="1" kern="1200" dirty="0">
                  <a:solidFill>
                    <a:srgbClr val="006794"/>
                  </a:solidFill>
                </a:rPr>
                <a:t>UE OBLIGATOIRES</a:t>
              </a:r>
            </a:p>
            <a:p>
              <a:pPr lvl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1400" b="1" i="0" u="none" strike="noStrike" kern="1200" dirty="0">
                  <a:effectLst/>
                </a:rPr>
                <a:t>Actualités scientifiques 2 (9 ECTS)</a:t>
              </a:r>
            </a:p>
            <a:p>
              <a:pPr lvl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1400" b="1" i="0" u="none" strike="noStrike" kern="1200" dirty="0">
                  <a:effectLst/>
                </a:rPr>
                <a:t>Anglais niveau 2 (3 ECTS)</a:t>
              </a:r>
            </a:p>
            <a:p>
              <a:pPr lvl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1400" b="1" i="0" u="none" strike="noStrike" kern="1200" dirty="0">
                  <a:effectLst/>
                </a:rPr>
                <a:t>Symposium oncologie (3 ECTS)* </a:t>
              </a:r>
              <a:r>
                <a:rPr lang="fr-FR" sz="1400" b="1" i="0" u="none" strike="noStrike" kern="1200" dirty="0">
                  <a:effectLst/>
                  <a:highlight>
                    <a:srgbClr val="808080"/>
                  </a:highlight>
                </a:rPr>
                <a:t>(mutualisée entre les </a:t>
              </a:r>
              <a:r>
                <a:rPr lang="fr-FR" sz="1400" b="1" i="0" u="none" strike="noStrike" kern="1200" dirty="0" smtClean="0">
                  <a:effectLst/>
                  <a:highlight>
                    <a:srgbClr val="808080"/>
                  </a:highlight>
                </a:rPr>
                <a:t>3 parcours</a:t>
              </a:r>
              <a:r>
                <a:rPr lang="fr-FR" sz="1400" b="1" i="0" u="none" strike="noStrike" kern="1200" dirty="0">
                  <a:effectLst/>
                  <a:highlight>
                    <a:srgbClr val="808080"/>
                  </a:highlight>
                </a:rPr>
                <a:t>)</a:t>
              </a:r>
              <a:r>
                <a:rPr lang="fr-FR" sz="1400" b="1" i="0" u="none" strike="noStrike" kern="1200" dirty="0">
                  <a:effectLst/>
                </a:rPr>
                <a:t> </a:t>
              </a:r>
            </a:p>
            <a:p>
              <a:pPr lvl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1400" b="1" kern="1200" dirty="0">
                  <a:solidFill>
                    <a:schemeClr val="bg1"/>
                  </a:solidFill>
                </a:rPr>
                <a:t>Stage de Recherche</a:t>
              </a:r>
              <a:r>
                <a:rPr lang="fr-FR" sz="1400" b="1" i="0" u="none" strike="noStrike" kern="1200" dirty="0">
                  <a:solidFill>
                    <a:schemeClr val="bg1"/>
                  </a:solidFill>
                  <a:effectLst/>
                </a:rPr>
                <a:t> en cancérologie (9 ECTS)</a:t>
              </a:r>
            </a:p>
            <a:p>
              <a:pPr lvl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1400" b="1" kern="1200" dirty="0">
                  <a:solidFill>
                    <a:schemeClr val="bg1">
                      <a:lumMod val="50000"/>
                    </a:schemeClr>
                  </a:solidFill>
                </a:rPr>
                <a:t>UE OPTIONNELLES*</a:t>
              </a:r>
              <a:endParaRPr lang="fr-FR" sz="1400" b="1" i="0" u="none" strike="noStrike" kern="1200" dirty="0">
                <a:solidFill>
                  <a:schemeClr val="bg1">
                    <a:lumMod val="50000"/>
                  </a:schemeClr>
                </a:solidFill>
                <a:effectLst/>
              </a:endParaRPr>
            </a:p>
            <a:p>
              <a:pPr lvl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1400" b="1" kern="1200" dirty="0">
                  <a:solidFill>
                    <a:schemeClr val="bg1"/>
                  </a:solidFill>
                </a:rPr>
                <a:t>UE à choix (2x 3 ECTS ou 1x6</a:t>
              </a:r>
              <a:r>
                <a:rPr lang="fr-FR" sz="1400" b="1" i="0" u="none" strike="noStrike" kern="1200" dirty="0">
                  <a:solidFill>
                    <a:schemeClr val="bg1"/>
                  </a:solidFill>
                  <a:effectLst/>
                </a:rPr>
                <a:t> ECTS)</a:t>
              </a:r>
              <a:endParaRPr lang="fr-FR" sz="1400" b="1" i="0" u="none" strike="noStrike" kern="1200" dirty="0">
                <a:effectLst/>
              </a:endParaRPr>
            </a:p>
          </p:txBody>
        </p:sp>
      </p:grpSp>
      <p:grpSp>
        <p:nvGrpSpPr>
          <p:cNvPr id="30" name="Groupe 29">
            <a:extLst>
              <a:ext uri="{FF2B5EF4-FFF2-40B4-BE49-F238E27FC236}">
                <a16:creationId xmlns:a16="http://schemas.microsoft.com/office/drawing/2014/main" xmlns="" id="{7130A2EB-4001-3740-A504-DEF2B63AA782}"/>
              </a:ext>
            </a:extLst>
          </p:cNvPr>
          <p:cNvGrpSpPr/>
          <p:nvPr/>
        </p:nvGrpSpPr>
        <p:grpSpPr>
          <a:xfrm>
            <a:off x="6153823" y="3295738"/>
            <a:ext cx="6450508" cy="2695102"/>
            <a:chOff x="4571179" y="-257685"/>
            <a:chExt cx="6450508" cy="2695102"/>
          </a:xfrm>
        </p:grpSpPr>
        <p:sp>
          <p:nvSpPr>
            <p:cNvPr id="31" name="Rectangle : coins arrondis 10">
              <a:extLst>
                <a:ext uri="{FF2B5EF4-FFF2-40B4-BE49-F238E27FC236}">
                  <a16:creationId xmlns:a16="http://schemas.microsoft.com/office/drawing/2014/main" xmlns="" id="{5D548DC6-1CC2-5D4F-9A54-4859A20B88F5}"/>
                </a:ext>
              </a:extLst>
            </p:cNvPr>
            <p:cNvSpPr/>
            <p:nvPr/>
          </p:nvSpPr>
          <p:spPr>
            <a:xfrm>
              <a:off x="4571179" y="-257685"/>
              <a:ext cx="5167964" cy="2695102"/>
            </a:xfrm>
            <a:prstGeom prst="roundRect">
              <a:avLst>
                <a:gd name="adj" fmla="val 10000"/>
              </a:avLst>
            </a:prstGeom>
            <a:solidFill>
              <a:srgbClr val="F29224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2" name="Rectangle : coins arrondis 4">
              <a:extLst>
                <a:ext uri="{FF2B5EF4-FFF2-40B4-BE49-F238E27FC236}">
                  <a16:creationId xmlns:a16="http://schemas.microsoft.com/office/drawing/2014/main" xmlns="" id="{9C407B5F-6A05-9240-8545-90EB5D16518B}"/>
                </a:ext>
              </a:extLst>
            </p:cNvPr>
            <p:cNvSpPr txBox="1"/>
            <p:nvPr/>
          </p:nvSpPr>
          <p:spPr>
            <a:xfrm>
              <a:off x="4671022" y="186473"/>
              <a:ext cx="6350665" cy="1451314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marL="0" lvl="0" indent="0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2000" b="1" kern="1200" dirty="0">
                  <a:solidFill>
                    <a:srgbClr val="006794"/>
                  </a:solidFill>
                </a:rPr>
                <a:t>UE OBLIGATOIRES</a:t>
              </a:r>
            </a:p>
            <a:p>
              <a:pPr marL="0" lvl="0" indent="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1400" b="1" i="0" u="none" strike="noStrike" kern="1200" dirty="0">
                  <a:effectLst/>
                </a:rPr>
                <a:t>Stage préparatoire à la thèse (21 ECTS)</a:t>
              </a:r>
            </a:p>
            <a:p>
              <a:pPr lvl="0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1400" b="1" dirty="0"/>
                <a:t>Nouvelles Technologies en cancérologie (3 ECTS)*</a:t>
              </a:r>
            </a:p>
            <a:p>
              <a:pPr lvl="0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1400" b="1" dirty="0"/>
                <a:t>Projet  scientifique (3 ECTS)* </a:t>
              </a:r>
              <a:r>
                <a:rPr lang="fr-FR" sz="1400" b="1" dirty="0">
                  <a:highlight>
                    <a:srgbClr val="808080"/>
                  </a:highlight>
                </a:rPr>
                <a:t>(mutualisée entre 2 parcours)</a:t>
              </a:r>
              <a:endParaRPr lang="fr-FR" sz="1400" b="1" i="0" u="none" strike="noStrike" kern="1200" dirty="0">
                <a:effectLst/>
                <a:highlight>
                  <a:srgbClr val="808080"/>
                </a:highlight>
              </a:endParaRPr>
            </a:p>
            <a:p>
              <a:pPr marL="0" lvl="0" indent="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1400" b="1" dirty="0">
                  <a:solidFill>
                    <a:schemeClr val="bg1">
                      <a:lumMod val="50000"/>
                    </a:schemeClr>
                  </a:solidFill>
                </a:rPr>
                <a:t>UE OPTIONNELLES</a:t>
              </a:r>
              <a:endParaRPr lang="fr-FR" sz="1400" b="1" i="0" u="none" strike="noStrike" kern="1200" dirty="0">
                <a:solidFill>
                  <a:schemeClr val="bg1">
                    <a:lumMod val="50000"/>
                  </a:schemeClr>
                </a:solidFill>
                <a:effectLst/>
              </a:endParaRPr>
            </a:p>
            <a:p>
              <a:pPr marL="0" lvl="0" indent="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1400" b="1" dirty="0">
                  <a:solidFill>
                    <a:schemeClr val="bg1"/>
                  </a:solidFill>
                </a:rPr>
                <a:t>UE à choix (3 ECTS</a:t>
              </a:r>
              <a:r>
                <a:rPr lang="fr-FR" sz="1400" b="1" i="0" u="none" strike="noStrike" kern="1200" dirty="0">
                  <a:solidFill>
                    <a:schemeClr val="bg1"/>
                  </a:solidFill>
                  <a:effectLst/>
                </a:rPr>
                <a:t>)</a:t>
              </a:r>
            </a:p>
          </p:txBody>
        </p:sp>
      </p:grpSp>
      <p:grpSp>
        <p:nvGrpSpPr>
          <p:cNvPr id="33" name="Groupe 32"/>
          <p:cNvGrpSpPr/>
          <p:nvPr/>
        </p:nvGrpSpPr>
        <p:grpSpPr>
          <a:xfrm>
            <a:off x="7328812" y="2199653"/>
            <a:ext cx="3186129" cy="888770"/>
            <a:chOff x="-3547249" y="-541331"/>
            <a:chExt cx="3186129" cy="1223499"/>
          </a:xfrm>
        </p:grpSpPr>
        <p:sp>
          <p:nvSpPr>
            <p:cNvPr id="34" name="Rectangle à coins arrondis 33"/>
            <p:cNvSpPr/>
            <p:nvPr/>
          </p:nvSpPr>
          <p:spPr>
            <a:xfrm>
              <a:off x="-3547249" y="-541331"/>
              <a:ext cx="3186129" cy="1223499"/>
            </a:xfrm>
            <a:prstGeom prst="roundRect">
              <a:avLst>
                <a:gd name="adj" fmla="val 10000"/>
              </a:avLst>
            </a:prstGeom>
            <a:solidFill>
              <a:srgbClr val="F29224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5" name="Rectangle 34"/>
            <p:cNvSpPr/>
            <p:nvPr/>
          </p:nvSpPr>
          <p:spPr>
            <a:xfrm>
              <a:off x="-3358647" y="-504705"/>
              <a:ext cx="2804037" cy="115182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121920" rIns="121920" bIns="121920" numCol="1" spcCol="1270" anchor="ctr" anchorCtr="0">
              <a:noAutofit/>
            </a:bodyPr>
            <a:lstStyle/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2800" b="1" kern="1200" dirty="0"/>
                <a:t>Semestre </a:t>
              </a:r>
              <a:r>
                <a:rPr lang="fr-FR" sz="2800" b="1" kern="1200" dirty="0" smtClean="0"/>
                <a:t>4</a:t>
              </a:r>
              <a:endParaRPr lang="fr-FR" sz="2800" b="1" kern="1200" dirty="0"/>
            </a:p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2800" kern="1200" dirty="0"/>
                <a:t>30 ECTS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45037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/>
          <p:cNvSpPr txBox="1"/>
          <p:nvPr/>
        </p:nvSpPr>
        <p:spPr>
          <a:xfrm>
            <a:off x="532328" y="3139952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endParaRPr lang="fr-FR" sz="3200" dirty="0">
              <a:solidFill>
                <a:srgbClr val="F29224"/>
              </a:solidFill>
            </a:endParaRP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xmlns="" id="{3AF890B2-109B-0B4D-93F2-B1D5836E80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18167" cy="1412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xmlns="" id="{3C7EB9B9-831F-1046-AA9E-9DE6C1F84B8C}"/>
              </a:ext>
            </a:extLst>
          </p:cNvPr>
          <p:cNvSpPr/>
          <p:nvPr/>
        </p:nvSpPr>
        <p:spPr>
          <a:xfrm>
            <a:off x="4446217" y="896186"/>
            <a:ext cx="2222452" cy="914401"/>
          </a:xfrm>
          <a:prstGeom prst="roundRect">
            <a:avLst>
              <a:gd name="adj" fmla="val 10000"/>
            </a:avLst>
          </a:prstGeom>
          <a:solidFill>
            <a:srgbClr val="009193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fr-FR" b="1" dirty="0"/>
              <a:t>M2 Innovations Thérapeutiques en Cancérologie </a:t>
            </a:r>
          </a:p>
        </p:txBody>
      </p:sp>
      <p:pic>
        <p:nvPicPr>
          <p:cNvPr id="1026" name="Picture 2" descr="Adhésion au LYSA - Experts Recherche Lymphome">
            <a:extLst>
              <a:ext uri="{FF2B5EF4-FFF2-40B4-BE49-F238E27FC236}">
                <a16:creationId xmlns:a16="http://schemas.microsoft.com/office/drawing/2014/main" xmlns="" id="{5DA41110-1067-0841-B89A-ABCA4E1371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1010" y="154789"/>
            <a:ext cx="1223996" cy="1102531"/>
          </a:xfrm>
          <a:prstGeom prst="rect">
            <a:avLst/>
          </a:prstGeom>
          <a:noFill/>
          <a:ln w="38100">
            <a:solidFill>
              <a:srgbClr val="009193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9F73DA45-A1BE-E54E-8A2B-6C42254DF2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98942" y="636404"/>
            <a:ext cx="1085890" cy="1102531"/>
          </a:xfrm>
          <a:prstGeom prst="rect">
            <a:avLst/>
          </a:prstGeom>
          <a:ln w="38100">
            <a:solidFill>
              <a:srgbClr val="009193"/>
            </a:solidFill>
          </a:ln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xmlns="" id="{EBF8176A-78E7-784A-BDFC-7EA748A7659D}"/>
              </a:ext>
            </a:extLst>
          </p:cNvPr>
          <p:cNvSpPr txBox="1"/>
          <p:nvPr/>
        </p:nvSpPr>
        <p:spPr>
          <a:xfrm>
            <a:off x="9518088" y="820619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r>
              <a:rPr lang="fr-FR" sz="2000" b="1" dirty="0">
                <a:solidFill>
                  <a:srgbClr val="009193"/>
                </a:solidFill>
              </a:rPr>
              <a:t>Hichem </a:t>
            </a:r>
            <a:r>
              <a:rPr lang="fr-FR" sz="2000" b="1" dirty="0" err="1">
                <a:solidFill>
                  <a:srgbClr val="009193"/>
                </a:solidFill>
              </a:rPr>
              <a:t>Mertani</a:t>
            </a:r>
            <a:r>
              <a:rPr lang="fr-FR" sz="2000" b="1" dirty="0">
                <a:solidFill>
                  <a:srgbClr val="009193"/>
                </a:solidFill>
              </a:rPr>
              <a:t>/</a:t>
            </a:r>
          </a:p>
          <a:p>
            <a:r>
              <a:rPr lang="fr-FR" sz="2000" b="1" dirty="0">
                <a:solidFill>
                  <a:srgbClr val="009193"/>
                </a:solidFill>
              </a:rPr>
              <a:t>Pierre </a:t>
            </a:r>
            <a:r>
              <a:rPr lang="fr-FR" sz="2000" b="1" dirty="0" err="1">
                <a:solidFill>
                  <a:srgbClr val="009193"/>
                </a:solidFill>
              </a:rPr>
              <a:t>Sujobert</a:t>
            </a:r>
            <a:endParaRPr lang="fr-FR" sz="2000" b="1" dirty="0">
              <a:solidFill>
                <a:srgbClr val="009193"/>
              </a:solidFill>
            </a:endParaRPr>
          </a:p>
          <a:p>
            <a:r>
              <a:rPr lang="fr-FR" sz="2000" b="1" dirty="0">
                <a:solidFill>
                  <a:srgbClr val="009193"/>
                </a:solidFill>
              </a:rPr>
              <a:t>Responsables M2 ITC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xmlns="" id="{798AC408-074A-3542-9C0A-51DCF9E75A7A}"/>
              </a:ext>
            </a:extLst>
          </p:cNvPr>
          <p:cNvSpPr txBox="1"/>
          <p:nvPr/>
        </p:nvSpPr>
        <p:spPr>
          <a:xfrm>
            <a:off x="9182658" y="6311433"/>
            <a:ext cx="124983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>
                <a:solidFill>
                  <a:schemeClr val="bg1"/>
                </a:solidFill>
              </a:rPr>
              <a:t>Pr Jérôme Dupuy</a:t>
            </a:r>
          </a:p>
        </p:txBody>
      </p:sp>
      <p:grpSp>
        <p:nvGrpSpPr>
          <p:cNvPr id="29" name="Groupe 28"/>
          <p:cNvGrpSpPr/>
          <p:nvPr/>
        </p:nvGrpSpPr>
        <p:grpSpPr>
          <a:xfrm>
            <a:off x="130191" y="2196723"/>
            <a:ext cx="10478492" cy="4515832"/>
            <a:chOff x="-5321686" y="135543"/>
            <a:chExt cx="10478492" cy="4515832"/>
          </a:xfrm>
        </p:grpSpPr>
        <p:sp>
          <p:nvSpPr>
            <p:cNvPr id="30" name="Rectangle à coins arrondis 29"/>
            <p:cNvSpPr/>
            <p:nvPr/>
          </p:nvSpPr>
          <p:spPr>
            <a:xfrm>
              <a:off x="-5321686" y="1016632"/>
              <a:ext cx="5960770" cy="2753655"/>
            </a:xfrm>
            <a:prstGeom prst="roundRect">
              <a:avLst>
                <a:gd name="adj" fmla="val 10000"/>
              </a:avLst>
            </a:prstGeom>
            <a:solidFill>
              <a:srgbClr val="009193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1" name="Rectangle 30"/>
            <p:cNvSpPr/>
            <p:nvPr/>
          </p:nvSpPr>
          <p:spPr>
            <a:xfrm>
              <a:off x="-5275511" y="135543"/>
              <a:ext cx="10432317" cy="451583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lvl="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2400" b="1" kern="1200" dirty="0">
                  <a:solidFill>
                    <a:schemeClr val="bg1">
                      <a:lumMod val="75000"/>
                    </a:schemeClr>
                  </a:solidFill>
                </a:rPr>
                <a:t>UE OBLIGATOIRES</a:t>
              </a:r>
            </a:p>
            <a:p>
              <a:pPr lvl="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1400" b="1" kern="1200" dirty="0">
                  <a:solidFill>
                    <a:schemeClr val="bg1"/>
                  </a:solidFill>
                </a:rPr>
                <a:t>Développement </a:t>
              </a:r>
              <a:r>
                <a:rPr lang="fr-FR" sz="1400" b="1" kern="1200" dirty="0" err="1">
                  <a:solidFill>
                    <a:schemeClr val="bg1"/>
                  </a:solidFill>
                </a:rPr>
                <a:t>pré-clinique</a:t>
              </a:r>
              <a:r>
                <a:rPr lang="fr-FR" sz="1400" b="1" kern="1200" dirty="0">
                  <a:solidFill>
                    <a:schemeClr val="bg1"/>
                  </a:solidFill>
                </a:rPr>
                <a:t>, essais cliniques et pharmacotoxicologie </a:t>
              </a:r>
              <a:r>
                <a:rPr lang="fr-FR" sz="1400" b="1" i="0" u="none" strike="noStrike" kern="1200" dirty="0">
                  <a:effectLst/>
                </a:rPr>
                <a:t>(9 ECTS)</a:t>
              </a:r>
            </a:p>
            <a:p>
              <a:pPr lvl="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1400" b="1" i="0" u="none" strike="noStrike" kern="1200" dirty="0">
                  <a:effectLst/>
                </a:rPr>
                <a:t>Symposium oncologie (3 ECTS)* </a:t>
              </a:r>
              <a:r>
                <a:rPr lang="fr-FR" sz="1400" b="1" i="0" u="none" strike="noStrike" kern="1200" dirty="0">
                  <a:effectLst/>
                  <a:highlight>
                    <a:srgbClr val="808080"/>
                  </a:highlight>
                </a:rPr>
                <a:t>(mutualisée entre les </a:t>
              </a:r>
              <a:r>
                <a:rPr lang="fr-FR" sz="1400" b="1" i="0" u="none" strike="noStrike" kern="1200" dirty="0" smtClean="0">
                  <a:effectLst/>
                  <a:highlight>
                    <a:srgbClr val="808080"/>
                  </a:highlight>
                </a:rPr>
                <a:t>3  </a:t>
              </a:r>
              <a:r>
                <a:rPr lang="fr-FR" sz="1400" b="1" i="0" u="none" strike="noStrike" kern="1200" dirty="0">
                  <a:effectLst/>
                  <a:highlight>
                    <a:srgbClr val="808080"/>
                  </a:highlight>
                </a:rPr>
                <a:t>parcours)</a:t>
              </a:r>
            </a:p>
            <a:p>
              <a:pPr lvl="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1400" b="1" i="0" u="none" strike="noStrike" kern="1200" dirty="0">
                  <a:effectLst/>
                </a:rPr>
                <a:t>Anglais niveau 2 (3 ECTS)</a:t>
              </a:r>
            </a:p>
            <a:p>
              <a:pPr lvl="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1400" b="1" kern="1200" dirty="0">
                  <a:solidFill>
                    <a:schemeClr val="bg1"/>
                  </a:solidFill>
                </a:rPr>
                <a:t>Stage Recherche</a:t>
              </a:r>
              <a:r>
                <a:rPr lang="fr-FR" sz="1400" b="1" i="0" u="none" strike="noStrike" kern="1200" dirty="0">
                  <a:solidFill>
                    <a:schemeClr val="bg1"/>
                  </a:solidFill>
                  <a:effectLst/>
                </a:rPr>
                <a:t> 1 (9 ECTS)</a:t>
              </a:r>
            </a:p>
            <a:p>
              <a:pPr lvl="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1400" b="1" i="0" u="none" strike="noStrike" kern="1200" dirty="0">
                  <a:solidFill>
                    <a:srgbClr val="F29224"/>
                  </a:solidFill>
                  <a:effectLst/>
                </a:rPr>
                <a:t>UE OPTIONNELLES*</a:t>
              </a:r>
            </a:p>
            <a:p>
              <a:pPr lvl="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1400" b="1" i="0" u="none" strike="noStrike" kern="1200" dirty="0">
                  <a:solidFill>
                    <a:schemeClr val="bg1"/>
                  </a:solidFill>
                  <a:effectLst/>
                </a:rPr>
                <a:t>UE à choix (2x 3 ECTS ou 1x6 ECTS)</a:t>
              </a:r>
            </a:p>
            <a:p>
              <a:pPr lvl="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fr-FR" sz="2000" b="1" i="0" u="none" strike="noStrike" kern="1200" dirty="0">
                <a:effectLst/>
                <a:latin typeface="+mn-lt"/>
              </a:endParaRPr>
            </a:p>
          </p:txBody>
        </p:sp>
      </p:grpSp>
      <p:grpSp>
        <p:nvGrpSpPr>
          <p:cNvPr id="32" name="Groupe 31">
            <a:extLst>
              <a:ext uri="{FF2B5EF4-FFF2-40B4-BE49-F238E27FC236}">
                <a16:creationId xmlns:a16="http://schemas.microsoft.com/office/drawing/2014/main" xmlns="" id="{7130A2EB-4001-3740-A504-DEF2B63AA782}"/>
              </a:ext>
            </a:extLst>
          </p:cNvPr>
          <p:cNvGrpSpPr/>
          <p:nvPr/>
        </p:nvGrpSpPr>
        <p:grpSpPr>
          <a:xfrm>
            <a:off x="6195166" y="2762964"/>
            <a:ext cx="6823297" cy="3068503"/>
            <a:chOff x="5315852" y="-991448"/>
            <a:chExt cx="6535761" cy="3068503"/>
          </a:xfrm>
          <a:solidFill>
            <a:srgbClr val="009193"/>
          </a:solidFill>
        </p:grpSpPr>
        <p:sp>
          <p:nvSpPr>
            <p:cNvPr id="33" name="Rectangle : coins arrondis 10">
              <a:extLst>
                <a:ext uri="{FF2B5EF4-FFF2-40B4-BE49-F238E27FC236}">
                  <a16:creationId xmlns:a16="http://schemas.microsoft.com/office/drawing/2014/main" xmlns="" id="{5D548DC6-1CC2-5D4F-9A54-4859A20B88F5}"/>
                </a:ext>
              </a:extLst>
            </p:cNvPr>
            <p:cNvSpPr/>
            <p:nvPr/>
          </p:nvSpPr>
          <p:spPr>
            <a:xfrm>
              <a:off x="5315852" y="-676600"/>
              <a:ext cx="5013194" cy="2753655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4" name="Rectangle : coins arrondis 4">
              <a:extLst>
                <a:ext uri="{FF2B5EF4-FFF2-40B4-BE49-F238E27FC236}">
                  <a16:creationId xmlns:a16="http://schemas.microsoft.com/office/drawing/2014/main" xmlns="" id="{9C407B5F-6A05-9240-8545-90EB5D16518B}"/>
                </a:ext>
              </a:extLst>
            </p:cNvPr>
            <p:cNvSpPr txBox="1"/>
            <p:nvPr/>
          </p:nvSpPr>
          <p:spPr>
            <a:xfrm>
              <a:off x="5500948" y="-991448"/>
              <a:ext cx="6350665" cy="2761153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marL="0" lvl="0" indent="0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2400" b="1" kern="1200" dirty="0">
                  <a:solidFill>
                    <a:schemeClr val="bg1">
                      <a:lumMod val="75000"/>
                    </a:schemeClr>
                  </a:solidFill>
                </a:rPr>
                <a:t>UE OBLIGATOIRES</a:t>
              </a:r>
            </a:p>
            <a:p>
              <a:pPr lvl="0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1400" b="1" dirty="0"/>
                <a:t>Recherche </a:t>
              </a:r>
              <a:r>
                <a:rPr lang="fr-FR" sz="1400" b="1" dirty="0" err="1"/>
                <a:t>translationnelle</a:t>
              </a:r>
              <a:r>
                <a:rPr lang="fr-FR" sz="1400" b="1" dirty="0"/>
                <a:t> de l'animal à l'Homme (</a:t>
              </a:r>
              <a:r>
                <a:rPr lang="fr-FR" sz="1400" b="1" i="0" u="none" strike="noStrike" kern="1200" dirty="0">
                  <a:effectLst/>
                </a:rPr>
                <a:t>3 ECTS)</a:t>
              </a:r>
            </a:p>
            <a:p>
              <a:pPr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1400" b="1" dirty="0"/>
                <a:t>Projet  scientifique (3 ECTS)* </a:t>
              </a:r>
              <a:r>
                <a:rPr lang="fr-FR" sz="1400" b="1" dirty="0">
                  <a:highlight>
                    <a:srgbClr val="808080"/>
                  </a:highlight>
                </a:rPr>
                <a:t>(mutualisée entre 2 parcours)</a:t>
              </a:r>
            </a:p>
            <a:p>
              <a:pPr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1400" b="1" dirty="0"/>
                <a:t>Stage Recherche académique ou entreprise (21 ECTS)</a:t>
              </a:r>
              <a:endParaRPr lang="fr-FR" sz="1400" b="1" i="0" u="none" strike="noStrike" kern="1200" dirty="0">
                <a:effectLst/>
              </a:endParaRPr>
            </a:p>
            <a:p>
              <a:pPr marL="0" lvl="0" indent="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1400" b="1" dirty="0">
                  <a:solidFill>
                    <a:srgbClr val="F29224"/>
                  </a:solidFill>
                </a:rPr>
                <a:t>UE OPTIONNELLES</a:t>
              </a:r>
              <a:endParaRPr lang="fr-FR" sz="1400" b="1" i="0" u="none" strike="noStrike" kern="1200" dirty="0">
                <a:solidFill>
                  <a:srgbClr val="F29224"/>
                </a:solidFill>
                <a:effectLst/>
              </a:endParaRPr>
            </a:p>
            <a:p>
              <a:pPr marL="0" lvl="0" indent="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1400" b="1" dirty="0">
                  <a:solidFill>
                    <a:schemeClr val="bg1"/>
                  </a:solidFill>
                </a:rPr>
                <a:t>UE à choix (3 ECTS)</a:t>
              </a:r>
              <a:endParaRPr lang="fr-FR" sz="1400" b="1" i="0" u="none" strike="noStrike" kern="1200" dirty="0">
                <a:solidFill>
                  <a:schemeClr val="bg1"/>
                </a:solidFill>
                <a:effectLst/>
              </a:endParaRPr>
            </a:p>
          </p:txBody>
        </p:sp>
      </p:grpSp>
      <p:grpSp>
        <p:nvGrpSpPr>
          <p:cNvPr id="35" name="Groupe 34">
            <a:extLst>
              <a:ext uri="{FF2B5EF4-FFF2-40B4-BE49-F238E27FC236}">
                <a16:creationId xmlns:a16="http://schemas.microsoft.com/office/drawing/2014/main" xmlns="" id="{4881726E-1B5B-4248-8B9D-E9D314670443}"/>
              </a:ext>
            </a:extLst>
          </p:cNvPr>
          <p:cNvGrpSpPr/>
          <p:nvPr/>
        </p:nvGrpSpPr>
        <p:grpSpPr>
          <a:xfrm>
            <a:off x="7199524" y="2000916"/>
            <a:ext cx="2775764" cy="963962"/>
            <a:chOff x="185192" y="553551"/>
            <a:chExt cx="2875707" cy="963962"/>
          </a:xfrm>
          <a:solidFill>
            <a:srgbClr val="009193"/>
          </a:solidFill>
        </p:grpSpPr>
        <p:sp>
          <p:nvSpPr>
            <p:cNvPr id="36" name="Rectangle : coins arrondis 13">
              <a:extLst>
                <a:ext uri="{FF2B5EF4-FFF2-40B4-BE49-F238E27FC236}">
                  <a16:creationId xmlns:a16="http://schemas.microsoft.com/office/drawing/2014/main" xmlns="" id="{13556D52-E898-2246-8592-5A91681EFBE7}"/>
                </a:ext>
              </a:extLst>
            </p:cNvPr>
            <p:cNvSpPr/>
            <p:nvPr/>
          </p:nvSpPr>
          <p:spPr>
            <a:xfrm>
              <a:off x="185192" y="553551"/>
              <a:ext cx="2875707" cy="963962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7" name="Rectangle : coins arrondis 4">
              <a:extLst>
                <a:ext uri="{FF2B5EF4-FFF2-40B4-BE49-F238E27FC236}">
                  <a16:creationId xmlns:a16="http://schemas.microsoft.com/office/drawing/2014/main" xmlns="" id="{A9256669-027A-2B41-8A70-7C2E430F462E}"/>
                </a:ext>
              </a:extLst>
            </p:cNvPr>
            <p:cNvSpPr txBox="1"/>
            <p:nvPr/>
          </p:nvSpPr>
          <p:spPr>
            <a:xfrm>
              <a:off x="220625" y="588984"/>
              <a:ext cx="2804841" cy="819672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121920" rIns="121920" bIns="121920" numCol="1" spcCol="1270" anchor="ctr" anchorCtr="0">
              <a:noAutofit/>
            </a:bodyPr>
            <a:lstStyle/>
            <a:p>
              <a:pPr marL="0" lvl="0" indent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2800" b="1" kern="1200" dirty="0"/>
                <a:t>Semestre </a:t>
              </a:r>
              <a:r>
                <a:rPr lang="fr-FR" sz="2800" b="1" dirty="0"/>
                <a:t>4</a:t>
              </a:r>
              <a:endParaRPr lang="fr-FR" sz="2800" b="1" kern="1200" dirty="0"/>
            </a:p>
            <a:p>
              <a:pPr marL="0" lvl="0" indent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2800" kern="1200" dirty="0"/>
                <a:t>30 ECTS</a:t>
              </a:r>
            </a:p>
          </p:txBody>
        </p:sp>
      </p:grpSp>
      <p:grpSp>
        <p:nvGrpSpPr>
          <p:cNvPr id="38" name="Groupe 37"/>
          <p:cNvGrpSpPr/>
          <p:nvPr/>
        </p:nvGrpSpPr>
        <p:grpSpPr>
          <a:xfrm>
            <a:off x="1446728" y="1891614"/>
            <a:ext cx="2847924" cy="1060956"/>
            <a:chOff x="-181501" y="1999266"/>
            <a:chExt cx="2726314" cy="1094437"/>
          </a:xfrm>
        </p:grpSpPr>
        <p:sp>
          <p:nvSpPr>
            <p:cNvPr id="39" name="Rectangle à coins arrondis 38"/>
            <p:cNvSpPr/>
            <p:nvPr/>
          </p:nvSpPr>
          <p:spPr>
            <a:xfrm>
              <a:off x="-146962" y="1999266"/>
              <a:ext cx="2691775" cy="1075707"/>
            </a:xfrm>
            <a:prstGeom prst="roundRect">
              <a:avLst>
                <a:gd name="adj" fmla="val 10000"/>
              </a:avLst>
            </a:prstGeom>
            <a:solidFill>
              <a:srgbClr val="009193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0" name="Rectangle 39"/>
            <p:cNvSpPr/>
            <p:nvPr/>
          </p:nvSpPr>
          <p:spPr>
            <a:xfrm>
              <a:off x="-181501" y="2081008"/>
              <a:ext cx="2628763" cy="101269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121920" rIns="121920" bIns="121920" numCol="1" spcCol="1270" anchor="ctr" anchorCtr="0">
              <a:noAutofit/>
            </a:bodyPr>
            <a:lstStyle/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2800" b="1" kern="1200" dirty="0"/>
                <a:t>Semestre 3</a:t>
              </a:r>
            </a:p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2800" kern="1200" dirty="0"/>
                <a:t>30 ECTS</a:t>
              </a:r>
            </a:p>
          </p:txBody>
        </p:sp>
      </p:grpSp>
      <p:pic>
        <p:nvPicPr>
          <p:cNvPr id="22" name="Picture 2" descr="Accueil">
            <a:hlinkClick r:id="rId6" tooltip="Accueil"/>
            <a:extLst>
              <a:ext uri="{FF2B5EF4-FFF2-40B4-BE49-F238E27FC236}">
                <a16:creationId xmlns:a16="http://schemas.microsoft.com/office/drawing/2014/main" xmlns="" id="{7473CC81-6647-C14E-BDF3-8E2A636026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9553" y="4338538"/>
            <a:ext cx="531488" cy="902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6046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 descr="INSA Lyon | CEO-Vision">
            <a:extLst>
              <a:ext uri="{FF2B5EF4-FFF2-40B4-BE49-F238E27FC236}">
                <a16:creationId xmlns:a16="http://schemas.microsoft.com/office/drawing/2014/main" xmlns="" id="{8D024C2A-9117-994D-8CD6-12C02C2B4F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984" y="2253716"/>
            <a:ext cx="2283125" cy="1192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ZoneTexte 8"/>
          <p:cNvSpPr txBox="1"/>
          <p:nvPr/>
        </p:nvSpPr>
        <p:spPr>
          <a:xfrm>
            <a:off x="532328" y="3139952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endParaRPr lang="fr-FR" sz="3200" dirty="0">
              <a:solidFill>
                <a:srgbClr val="F29224"/>
              </a:solidFill>
            </a:endParaRP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xmlns="" id="{3AF890B2-109B-0B4D-93F2-B1D5836E80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18167" cy="1412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xmlns="" id="{6C0BF8F4-8BE8-2D4C-862B-78BAD79A23D2}"/>
              </a:ext>
            </a:extLst>
          </p:cNvPr>
          <p:cNvGrpSpPr/>
          <p:nvPr/>
        </p:nvGrpSpPr>
        <p:grpSpPr>
          <a:xfrm>
            <a:off x="4639504" y="722267"/>
            <a:ext cx="2222452" cy="1379685"/>
            <a:chOff x="130844" y="1870147"/>
            <a:chExt cx="3277629" cy="1668741"/>
          </a:xfrm>
          <a:solidFill>
            <a:srgbClr val="F29224"/>
          </a:solidFill>
        </p:grpSpPr>
        <p:sp>
          <p:nvSpPr>
            <p:cNvPr id="5" name="Rectangle : coins arrondis 4">
              <a:extLst>
                <a:ext uri="{FF2B5EF4-FFF2-40B4-BE49-F238E27FC236}">
                  <a16:creationId xmlns:a16="http://schemas.microsoft.com/office/drawing/2014/main" xmlns="" id="{3C7EB9B9-831F-1046-AA9E-9DE6C1F84B8C}"/>
                </a:ext>
              </a:extLst>
            </p:cNvPr>
            <p:cNvSpPr/>
            <p:nvPr/>
          </p:nvSpPr>
          <p:spPr>
            <a:xfrm>
              <a:off x="130844" y="1889926"/>
              <a:ext cx="3277629" cy="1638814"/>
            </a:xfrm>
            <a:prstGeom prst="roundRect">
              <a:avLst>
                <a:gd name="adj" fmla="val 10000"/>
              </a:avLst>
            </a:prstGeom>
            <a:solidFill>
              <a:srgbClr val="7030A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Rectangle : coins arrondis 4">
              <a:extLst>
                <a:ext uri="{FF2B5EF4-FFF2-40B4-BE49-F238E27FC236}">
                  <a16:creationId xmlns:a16="http://schemas.microsoft.com/office/drawing/2014/main" xmlns="" id="{D1841216-C37E-6C43-8E1E-08B4AA695EB1}"/>
                </a:ext>
              </a:extLst>
            </p:cNvPr>
            <p:cNvSpPr txBox="1"/>
            <p:nvPr/>
          </p:nvSpPr>
          <p:spPr>
            <a:xfrm>
              <a:off x="178842" y="1870147"/>
              <a:ext cx="3181631" cy="1668741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marL="0" lvl="0" indent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2800" b="1" kern="1200" dirty="0"/>
                <a:t>M2 Cancer Bio-engineering</a:t>
              </a: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0A2EB-4001-3740-A504-DEF2B63AA782}"/>
              </a:ext>
            </a:extLst>
          </p:cNvPr>
          <p:cNvGrpSpPr/>
          <p:nvPr/>
        </p:nvGrpSpPr>
        <p:grpSpPr>
          <a:xfrm>
            <a:off x="6048356" y="3422989"/>
            <a:ext cx="5501793" cy="2267075"/>
            <a:chOff x="4358726" y="-1347844"/>
            <a:chExt cx="6522471" cy="3491794"/>
          </a:xfrm>
          <a:solidFill>
            <a:srgbClr val="7030A0"/>
          </a:solidFill>
        </p:grpSpPr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xmlns="" id="{5D548DC6-1CC2-5D4F-9A54-4859A20B88F5}"/>
                </a:ext>
              </a:extLst>
            </p:cNvPr>
            <p:cNvSpPr/>
            <p:nvPr/>
          </p:nvSpPr>
          <p:spPr>
            <a:xfrm>
              <a:off x="4358726" y="-1347844"/>
              <a:ext cx="6522471" cy="3491794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Rectangle : coins arrondis 4">
              <a:extLst>
                <a:ext uri="{FF2B5EF4-FFF2-40B4-BE49-F238E27FC236}">
                  <a16:creationId xmlns:a16="http://schemas.microsoft.com/office/drawing/2014/main" xmlns="" id="{9C407B5F-6A05-9240-8545-90EB5D16518B}"/>
                </a:ext>
              </a:extLst>
            </p:cNvPr>
            <p:cNvSpPr txBox="1"/>
            <p:nvPr/>
          </p:nvSpPr>
          <p:spPr>
            <a:xfrm>
              <a:off x="4530531" y="-965572"/>
              <a:ext cx="6350666" cy="145131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marL="0" lvl="0" indent="0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2000" b="1" kern="1200" dirty="0">
                  <a:solidFill>
                    <a:srgbClr val="FFFF00"/>
                  </a:solidFill>
                </a:rPr>
                <a:t>UE OBLIGATOIRES</a:t>
              </a:r>
            </a:p>
            <a:p>
              <a:pPr marL="0" lvl="0" indent="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1400" b="1" i="0" u="none" strike="noStrike" kern="1200" dirty="0">
                  <a:effectLst/>
                </a:rPr>
                <a:t>Stage préparatoire à la thèse (27 ECTS)</a:t>
              </a:r>
              <a:endParaRPr lang="fr-FR" sz="1400" b="1" i="0" u="none" strike="noStrike" kern="1200" dirty="0">
                <a:effectLst/>
                <a:highlight>
                  <a:srgbClr val="808080"/>
                </a:highlight>
              </a:endParaRPr>
            </a:p>
            <a:p>
              <a:pPr marL="0" lvl="0" indent="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1400" b="1" dirty="0">
                  <a:solidFill>
                    <a:srgbClr val="FFC000"/>
                  </a:solidFill>
                </a:rPr>
                <a:t>UE OPTIONNELLES</a:t>
              </a:r>
              <a:endParaRPr lang="fr-FR" sz="1400" b="1" i="0" u="none" strike="noStrike" kern="1200" dirty="0">
                <a:solidFill>
                  <a:srgbClr val="FFC000"/>
                </a:solidFill>
                <a:effectLst/>
              </a:endParaRPr>
            </a:p>
            <a:p>
              <a:pPr marL="0" lvl="0" indent="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1400" b="1" dirty="0">
                  <a:solidFill>
                    <a:schemeClr val="bg1"/>
                  </a:solidFill>
                </a:rPr>
                <a:t>UE à choix (3 ECTS</a:t>
              </a:r>
              <a:r>
                <a:rPr lang="fr-FR" sz="1400" b="1" i="0" u="none" strike="noStrike" kern="1200" dirty="0">
                  <a:solidFill>
                    <a:schemeClr val="bg1"/>
                  </a:solidFill>
                  <a:effectLst/>
                </a:rPr>
                <a:t>)</a:t>
              </a:r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xmlns="" id="{B7C45207-E958-3A48-A37E-6FCF4666339D}"/>
              </a:ext>
            </a:extLst>
          </p:cNvPr>
          <p:cNvGrpSpPr/>
          <p:nvPr/>
        </p:nvGrpSpPr>
        <p:grpSpPr>
          <a:xfrm rot="1151742">
            <a:off x="4842648" y="4922355"/>
            <a:ext cx="176570" cy="503175"/>
            <a:chOff x="3199578" y="660026"/>
            <a:chExt cx="239541" cy="503175"/>
          </a:xfrm>
        </p:grpSpPr>
        <p:sp>
          <p:nvSpPr>
            <p:cNvPr id="18" name="Flèche vers la droite 17">
              <a:extLst>
                <a:ext uri="{FF2B5EF4-FFF2-40B4-BE49-F238E27FC236}">
                  <a16:creationId xmlns:a16="http://schemas.microsoft.com/office/drawing/2014/main" xmlns="" id="{F49486A5-E52F-6046-AAD8-6A0F0FE98D1D}"/>
                </a:ext>
              </a:extLst>
            </p:cNvPr>
            <p:cNvSpPr/>
            <p:nvPr/>
          </p:nvSpPr>
          <p:spPr>
            <a:xfrm rot="21218057">
              <a:off x="3199578" y="660026"/>
              <a:ext cx="239541" cy="503175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Flèche vers la droite 4">
              <a:extLst>
                <a:ext uri="{FF2B5EF4-FFF2-40B4-BE49-F238E27FC236}">
                  <a16:creationId xmlns:a16="http://schemas.microsoft.com/office/drawing/2014/main" xmlns="" id="{2883C483-3009-714A-B0F2-0CE7046406B0}"/>
                </a:ext>
              </a:extLst>
            </p:cNvPr>
            <p:cNvSpPr txBox="1"/>
            <p:nvPr/>
          </p:nvSpPr>
          <p:spPr>
            <a:xfrm rot="21218057">
              <a:off x="3199800" y="764645"/>
              <a:ext cx="167679" cy="30190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fr-FR" sz="2100" kern="1200"/>
            </a:p>
          </p:txBody>
        </p:sp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7D72594A-041D-414F-8B08-3A5B6D2481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1041" y="857653"/>
            <a:ext cx="1768135" cy="1114059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1B5DEB5F-3C0B-2548-9893-0DDB80E6A0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66601" y="776210"/>
            <a:ext cx="1120079" cy="1089807"/>
          </a:xfrm>
          <a:prstGeom prst="rect">
            <a:avLst/>
          </a:prstGeom>
          <a:ln w="57150">
            <a:solidFill>
              <a:srgbClr val="7030A0"/>
            </a:solidFill>
          </a:ln>
        </p:spPr>
      </p:pic>
      <p:pic>
        <p:nvPicPr>
          <p:cNvPr id="24" name="Picture 2" descr="30+ perfiles de «Charlotte Rivière» | LinkedIn">
            <a:extLst>
              <a:ext uri="{FF2B5EF4-FFF2-40B4-BE49-F238E27FC236}">
                <a16:creationId xmlns:a16="http://schemas.microsoft.com/office/drawing/2014/main" xmlns="" id="{940C169D-4CE4-1A40-9A11-DE86502094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2756" y="207069"/>
            <a:ext cx="1089807" cy="1089807"/>
          </a:xfrm>
          <a:prstGeom prst="rect">
            <a:avLst/>
          </a:prstGeom>
          <a:noFill/>
          <a:ln w="57150"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ZoneTexte 27">
            <a:extLst>
              <a:ext uri="{FF2B5EF4-FFF2-40B4-BE49-F238E27FC236}">
                <a16:creationId xmlns:a16="http://schemas.microsoft.com/office/drawing/2014/main" xmlns="" id="{5B723178-16D6-D445-B01A-354F90B2A39A}"/>
              </a:ext>
            </a:extLst>
          </p:cNvPr>
          <p:cNvSpPr txBox="1"/>
          <p:nvPr/>
        </p:nvSpPr>
        <p:spPr>
          <a:xfrm>
            <a:off x="9846487" y="821556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r>
              <a:rPr lang="fr-FR" sz="2000" b="1" dirty="0">
                <a:solidFill>
                  <a:srgbClr val="7030A0"/>
                </a:solidFill>
              </a:rPr>
              <a:t>Olivier Meurette/</a:t>
            </a:r>
          </a:p>
          <a:p>
            <a:r>
              <a:rPr lang="fr-FR" sz="2000" b="1" dirty="0" err="1">
                <a:solidFill>
                  <a:srgbClr val="7030A0"/>
                </a:solidFill>
              </a:rPr>
              <a:t>Charlote</a:t>
            </a:r>
            <a:r>
              <a:rPr lang="fr-FR" sz="2000" b="1" dirty="0">
                <a:solidFill>
                  <a:srgbClr val="7030A0"/>
                </a:solidFill>
              </a:rPr>
              <a:t> Rivière</a:t>
            </a:r>
          </a:p>
          <a:p>
            <a:r>
              <a:rPr lang="fr-FR" sz="2000" b="1" dirty="0">
                <a:solidFill>
                  <a:srgbClr val="7030A0"/>
                </a:solidFill>
              </a:rPr>
              <a:t>Responsables M2 CB</a:t>
            </a:r>
          </a:p>
        </p:txBody>
      </p:sp>
      <p:grpSp>
        <p:nvGrpSpPr>
          <p:cNvPr id="25" name="Groupe 24"/>
          <p:cNvGrpSpPr/>
          <p:nvPr/>
        </p:nvGrpSpPr>
        <p:grpSpPr>
          <a:xfrm>
            <a:off x="1035948" y="2262067"/>
            <a:ext cx="3775039" cy="1081887"/>
            <a:chOff x="-6475410" y="-430333"/>
            <a:chExt cx="2516397" cy="1081887"/>
          </a:xfrm>
        </p:grpSpPr>
        <p:sp>
          <p:nvSpPr>
            <p:cNvPr id="26" name="Rectangle à coins arrondis 25"/>
            <p:cNvSpPr/>
            <p:nvPr/>
          </p:nvSpPr>
          <p:spPr>
            <a:xfrm>
              <a:off x="-6438559" y="-318112"/>
              <a:ext cx="2479546" cy="864060"/>
            </a:xfrm>
            <a:prstGeom prst="roundRect">
              <a:avLst>
                <a:gd name="adj" fmla="val 10000"/>
              </a:avLst>
            </a:prstGeom>
            <a:solidFill>
              <a:srgbClr val="7030A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7" name="Rectangle 26"/>
            <p:cNvSpPr/>
            <p:nvPr/>
          </p:nvSpPr>
          <p:spPr>
            <a:xfrm>
              <a:off x="-6475410" y="-430333"/>
              <a:ext cx="2412228" cy="108188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4300" tIns="114300" rIns="114300" bIns="114300" numCol="1" spcCol="1270" anchor="ctr" anchorCtr="0">
              <a:noAutofit/>
            </a:bodyPr>
            <a:lstStyle/>
            <a:p>
              <a:pPr lvl="0" algn="ctr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2800" b="1" kern="1200" dirty="0"/>
                <a:t>Semestre 3</a:t>
              </a:r>
            </a:p>
            <a:p>
              <a:pPr lvl="0" algn="ctr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2800" kern="1200" dirty="0"/>
                <a:t>30 ECTS</a:t>
              </a:r>
            </a:p>
          </p:txBody>
        </p:sp>
      </p:grpSp>
      <p:grpSp>
        <p:nvGrpSpPr>
          <p:cNvPr id="30" name="Groupe 29"/>
          <p:cNvGrpSpPr/>
          <p:nvPr/>
        </p:nvGrpSpPr>
        <p:grpSpPr>
          <a:xfrm>
            <a:off x="191886" y="2543050"/>
            <a:ext cx="10111801" cy="4906128"/>
            <a:chOff x="-48929" y="152637"/>
            <a:chExt cx="10111801" cy="4906128"/>
          </a:xfrm>
        </p:grpSpPr>
        <p:sp>
          <p:nvSpPr>
            <p:cNvPr id="31" name="Rectangle à coins arrondis 30"/>
            <p:cNvSpPr/>
            <p:nvPr/>
          </p:nvSpPr>
          <p:spPr>
            <a:xfrm>
              <a:off x="-48929" y="940909"/>
              <a:ext cx="5699425" cy="3276308"/>
            </a:xfrm>
            <a:prstGeom prst="roundRect">
              <a:avLst>
                <a:gd name="adj" fmla="val 10000"/>
              </a:avLst>
            </a:prstGeom>
            <a:solidFill>
              <a:srgbClr val="7030A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2" name="Rectangle 31"/>
            <p:cNvSpPr/>
            <p:nvPr/>
          </p:nvSpPr>
          <p:spPr>
            <a:xfrm>
              <a:off x="152637" y="152637"/>
              <a:ext cx="9910235" cy="490612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2000" b="1" kern="1200" dirty="0">
                  <a:solidFill>
                    <a:srgbClr val="FFFF00"/>
                  </a:solidFill>
                </a:rPr>
                <a:t>UE OBLIGATOIRES</a:t>
              </a:r>
            </a:p>
            <a:p>
              <a:pPr lvl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1400" b="1" i="0" u="none" strike="noStrike" kern="1200" dirty="0">
                  <a:effectLst/>
                </a:rPr>
                <a:t>Aspects physiques du vivant (3 ECTS)</a:t>
              </a:r>
            </a:p>
            <a:p>
              <a:pPr lvl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1400" b="1" i="0" u="none" strike="noStrike" kern="1200" dirty="0">
                  <a:effectLst/>
                </a:rPr>
                <a:t>Introduction à la complexité multidisciplinaire des tumeurs  </a:t>
              </a:r>
            </a:p>
            <a:p>
              <a:pPr lvl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1400" b="1" i="0" u="none" strike="noStrike" kern="1200" dirty="0">
                  <a:effectLst/>
                </a:rPr>
                <a:t>(3 ECTS)</a:t>
              </a:r>
            </a:p>
            <a:p>
              <a:pPr lvl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1400" b="1" i="0" u="none" strike="noStrike" kern="1200" dirty="0">
                  <a:effectLst/>
                </a:rPr>
                <a:t>Approches quantitatives en biologie (3 ECTS)</a:t>
              </a:r>
            </a:p>
            <a:p>
              <a:pPr lvl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1400" b="1" i="0" u="none" strike="noStrike" kern="1200" dirty="0">
                  <a:effectLst/>
                </a:rPr>
                <a:t>Modèles </a:t>
              </a:r>
              <a:r>
                <a:rPr lang="fr-FR" sz="1400" b="1" i="1" u="none" strike="noStrike" kern="1200" dirty="0">
                  <a:effectLst/>
                </a:rPr>
                <a:t>in vitro </a:t>
              </a:r>
              <a:r>
                <a:rPr lang="fr-FR" sz="1400" b="1" i="0" u="none" strike="noStrike" kern="1200" dirty="0">
                  <a:effectLst/>
                </a:rPr>
                <a:t>innovants (3 ECTS)</a:t>
              </a:r>
            </a:p>
            <a:p>
              <a:pPr lvl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1400" b="1" i="0" u="none" strike="noStrike" kern="1200" dirty="0">
                  <a:effectLst/>
                </a:rPr>
                <a:t>Projet transversal bio-</a:t>
              </a:r>
              <a:r>
                <a:rPr lang="fr-FR" sz="1400" b="1" i="0" u="none" strike="noStrike" kern="1200" dirty="0" err="1">
                  <a:effectLst/>
                </a:rPr>
                <a:t>engénierie</a:t>
              </a:r>
              <a:r>
                <a:rPr lang="fr-FR" sz="1400" b="1" i="0" u="none" strike="noStrike" kern="1200" dirty="0">
                  <a:effectLst/>
                </a:rPr>
                <a:t> (3 ECTS)</a:t>
              </a:r>
            </a:p>
            <a:p>
              <a:pPr lvl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1400" b="1" i="0" u="none" strike="noStrike" kern="1200" dirty="0">
                  <a:effectLst/>
                </a:rPr>
                <a:t>Anglais niveau 2 (3 ECTS)</a:t>
              </a:r>
            </a:p>
            <a:p>
              <a:pPr lvl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1400" b="1" i="0" u="none" strike="noStrike" kern="1200" dirty="0">
                  <a:effectLst/>
                </a:rPr>
                <a:t>Symposium oncologie (3 ECTS)* </a:t>
              </a:r>
              <a:r>
                <a:rPr lang="fr-FR" sz="1400" b="1" i="0" u="none" strike="noStrike" kern="1200" dirty="0">
                  <a:effectLst/>
                  <a:highlight>
                    <a:srgbClr val="808080"/>
                  </a:highlight>
                </a:rPr>
                <a:t>(mutualisée entre les </a:t>
              </a:r>
              <a:r>
                <a:rPr lang="fr-FR" sz="1400" b="1" i="0" u="none" strike="noStrike" kern="1200" dirty="0" smtClean="0">
                  <a:effectLst/>
                  <a:highlight>
                    <a:srgbClr val="808080"/>
                  </a:highlight>
                </a:rPr>
                <a:t>3 </a:t>
              </a:r>
              <a:r>
                <a:rPr lang="fr-FR" sz="1400" b="1" i="0" u="none" strike="noStrike" kern="1200" dirty="0">
                  <a:effectLst/>
                  <a:highlight>
                    <a:srgbClr val="808080"/>
                  </a:highlight>
                </a:rPr>
                <a:t>parcours)</a:t>
              </a:r>
              <a:r>
                <a:rPr lang="fr-FR" sz="1400" b="1" i="0" u="none" strike="noStrike" kern="1200" dirty="0">
                  <a:effectLst/>
                </a:rPr>
                <a:t> </a:t>
              </a:r>
            </a:p>
            <a:p>
              <a:pPr lvl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1400" b="1" kern="1200" dirty="0">
                  <a:solidFill>
                    <a:srgbClr val="FFC000"/>
                  </a:solidFill>
                </a:rPr>
                <a:t>UE OPTIONNELLES*</a:t>
              </a:r>
              <a:endParaRPr lang="fr-FR" sz="1400" b="1" i="0" u="none" strike="noStrike" kern="1200" dirty="0">
                <a:solidFill>
                  <a:srgbClr val="FFC000"/>
                </a:solidFill>
                <a:effectLst/>
              </a:endParaRPr>
            </a:p>
            <a:p>
              <a:pPr lvl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1400" b="1" kern="1200" dirty="0">
                  <a:solidFill>
                    <a:schemeClr val="bg1"/>
                  </a:solidFill>
                </a:rPr>
                <a:t>UE à choix (3x 3 ECTS ou 1x6</a:t>
              </a:r>
              <a:r>
                <a:rPr lang="fr-FR" sz="1400" b="1" i="0" u="none" strike="noStrike" kern="1200" dirty="0">
                  <a:solidFill>
                    <a:schemeClr val="bg1"/>
                  </a:solidFill>
                  <a:effectLst/>
                </a:rPr>
                <a:t> ECTS+ 1x3 ECTS)</a:t>
              </a:r>
              <a:endParaRPr lang="fr-FR" sz="1400" b="1" i="0" u="none" strike="noStrike" kern="1200" dirty="0">
                <a:effectLst/>
              </a:endParaRPr>
            </a:p>
          </p:txBody>
        </p:sp>
      </p:grpSp>
      <p:sp>
        <p:nvSpPr>
          <p:cNvPr id="34" name="Rectangle : coins arrondis 13">
            <a:extLst>
              <a:ext uri="{FF2B5EF4-FFF2-40B4-BE49-F238E27FC236}">
                <a16:creationId xmlns:a16="http://schemas.microsoft.com/office/drawing/2014/main" xmlns="" id="{13556D52-E898-2246-8592-5A91681EFBE7}"/>
              </a:ext>
            </a:extLst>
          </p:cNvPr>
          <p:cNvSpPr/>
          <p:nvPr/>
        </p:nvSpPr>
        <p:spPr>
          <a:xfrm>
            <a:off x="6931453" y="2412989"/>
            <a:ext cx="3780309" cy="896851"/>
          </a:xfrm>
          <a:prstGeom prst="roundRect">
            <a:avLst>
              <a:gd name="adj" fmla="val 10000"/>
            </a:avLst>
          </a:prstGeom>
          <a:solidFill>
            <a:srgbClr val="7030A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5" name="Rectangle : coins arrondis 4">
            <a:extLst>
              <a:ext uri="{FF2B5EF4-FFF2-40B4-BE49-F238E27FC236}">
                <a16:creationId xmlns:a16="http://schemas.microsoft.com/office/drawing/2014/main" xmlns="" id="{A9256669-027A-2B41-8A70-7C2E430F462E}"/>
              </a:ext>
            </a:extLst>
          </p:cNvPr>
          <p:cNvSpPr txBox="1"/>
          <p:nvPr/>
        </p:nvSpPr>
        <p:spPr>
          <a:xfrm>
            <a:off x="7573678" y="2000716"/>
            <a:ext cx="2201864" cy="172139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21920" tIns="121920" rIns="121920" bIns="121920" numCol="1" spcCol="1270" anchor="ctr" anchorCtr="0">
            <a:noAutofit/>
          </a:bodyPr>
          <a:lstStyle/>
          <a:p>
            <a:pPr marL="0" lvl="0" indent="0"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fr-FR" sz="2800" b="1" kern="1200" dirty="0"/>
              <a:t>Semestre </a:t>
            </a:r>
            <a:r>
              <a:rPr lang="fr-FR" sz="2800" b="1" dirty="0"/>
              <a:t>4</a:t>
            </a:r>
            <a:endParaRPr lang="fr-FR" sz="2800" b="1" kern="1200" dirty="0"/>
          </a:p>
          <a:p>
            <a:pPr marL="0" lvl="0" indent="0"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fr-FR" sz="2800" kern="1200" dirty="0"/>
              <a:t>30 ECTS</a:t>
            </a:r>
          </a:p>
        </p:txBody>
      </p:sp>
      <p:pic>
        <p:nvPicPr>
          <p:cNvPr id="36" name="Picture 2" descr="Master's Degree in Software Development">
            <a:extLst>
              <a:ext uri="{FF2B5EF4-FFF2-40B4-BE49-F238E27FC236}">
                <a16:creationId xmlns="" xmlns:a16="http://schemas.microsoft.com/office/drawing/2014/main" id="{FB88F882-7ED6-F5BF-B41B-0799DCBBCD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4721" y="5712846"/>
            <a:ext cx="1914954" cy="857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Universidad de Granada Logo, PNG, Symbol, History, Meaning">
            <a:extLst>
              <a:ext uri="{FF2B5EF4-FFF2-40B4-BE49-F238E27FC236}">
                <a16:creationId xmlns="" xmlns:a16="http://schemas.microsoft.com/office/drawing/2014/main" id="{E54F3615-D1E2-C36A-CB5C-EBC17EBD16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3424" y="5732555"/>
            <a:ext cx="1966853" cy="779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9775542" y="5881630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fr-FR" b="1" dirty="0">
                <a:solidFill>
                  <a:srgbClr val="7030A0"/>
                </a:solidFill>
              </a:rPr>
              <a:t> </a:t>
            </a:r>
            <a:r>
              <a:rPr lang="fr-FR" b="1" dirty="0" err="1">
                <a:solidFill>
                  <a:srgbClr val="7030A0"/>
                </a:solidFill>
              </a:rPr>
              <a:t>Master’s</a:t>
            </a:r>
            <a:r>
              <a:rPr lang="fr-FR" b="1" dirty="0">
                <a:solidFill>
                  <a:srgbClr val="7030A0"/>
                </a:solidFill>
              </a:rPr>
              <a:t> </a:t>
            </a:r>
            <a:r>
              <a:rPr lang="fr-FR" b="1" dirty="0" err="1">
                <a:solidFill>
                  <a:srgbClr val="7030A0"/>
                </a:solidFill>
              </a:rPr>
              <a:t>degree</a:t>
            </a:r>
            <a:r>
              <a:rPr lang="fr-FR" b="1" dirty="0">
                <a:solidFill>
                  <a:srgbClr val="7030A0"/>
                </a:solidFill>
              </a:rPr>
              <a:t> in </a:t>
            </a:r>
          </a:p>
          <a:p>
            <a:pPr algn="just"/>
            <a:r>
              <a:rPr lang="fr-FR" b="1" dirty="0">
                <a:solidFill>
                  <a:srgbClr val="7030A0"/>
                </a:solidFill>
              </a:rPr>
              <a:t>software </a:t>
            </a:r>
            <a:r>
              <a:rPr lang="fr-FR" b="1" dirty="0" err="1" smtClean="0">
                <a:solidFill>
                  <a:srgbClr val="7030A0"/>
                </a:solidFill>
              </a:rPr>
              <a:t>development</a:t>
            </a:r>
            <a:endParaRPr lang="fr-FR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7746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 anchor="ctr">
        <a:noAutofit/>
      </a:bodyPr>
      <a:lstStyle>
        <a:defPPr>
          <a:defRPr sz="3200" dirty="0" smtClean="0">
            <a:solidFill>
              <a:srgbClr val="F29224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4914</TotalTime>
  <Words>891</Words>
  <Application>Microsoft Office PowerPoint</Application>
  <PresentationFormat>Grand écran</PresentationFormat>
  <Paragraphs>240</Paragraphs>
  <Slides>12</Slides>
  <Notes>8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Century Gothic</vt:lpstr>
      <vt:lpstr>Wingdings</vt:lpstr>
      <vt:lpstr>Thème Office</vt:lpstr>
      <vt:lpstr>MASTER CANCER 2024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Marie-Charlotte RONOT</dc:creator>
  <cp:lastModifiedBy>MOYRET-LALLE Caroline</cp:lastModifiedBy>
  <cp:revision>360</cp:revision>
  <cp:lastPrinted>2022-03-10T17:39:38Z</cp:lastPrinted>
  <dcterms:created xsi:type="dcterms:W3CDTF">2019-10-15T14:24:18Z</dcterms:created>
  <dcterms:modified xsi:type="dcterms:W3CDTF">2024-01-15T14:13:54Z</dcterms:modified>
</cp:coreProperties>
</file>