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 id="2147483780" r:id="rId2"/>
  </p:sldMasterIdLst>
  <p:notesMasterIdLst>
    <p:notesMasterId r:id="rId40"/>
  </p:notesMasterIdLst>
  <p:sldIdLst>
    <p:sldId id="256" r:id="rId3"/>
    <p:sldId id="276" r:id="rId4"/>
    <p:sldId id="279" r:id="rId5"/>
    <p:sldId id="305" r:id="rId6"/>
    <p:sldId id="269" r:id="rId7"/>
    <p:sldId id="306" r:id="rId8"/>
    <p:sldId id="283" r:id="rId9"/>
    <p:sldId id="307" r:id="rId10"/>
    <p:sldId id="271" r:id="rId11"/>
    <p:sldId id="302" r:id="rId12"/>
    <p:sldId id="273" r:id="rId13"/>
    <p:sldId id="272" r:id="rId14"/>
    <p:sldId id="274" r:id="rId15"/>
    <p:sldId id="308" r:id="rId16"/>
    <p:sldId id="294" r:id="rId17"/>
    <p:sldId id="295" r:id="rId18"/>
    <p:sldId id="297" r:id="rId19"/>
    <p:sldId id="309" r:id="rId20"/>
    <p:sldId id="284" r:id="rId21"/>
    <p:sldId id="310" r:id="rId22"/>
    <p:sldId id="303" r:id="rId23"/>
    <p:sldId id="315" r:id="rId24"/>
    <p:sldId id="316" r:id="rId25"/>
    <p:sldId id="317" r:id="rId26"/>
    <p:sldId id="311" r:id="rId27"/>
    <p:sldId id="318" r:id="rId28"/>
    <p:sldId id="314" r:id="rId29"/>
    <p:sldId id="312" r:id="rId30"/>
    <p:sldId id="286" r:id="rId31"/>
    <p:sldId id="313" r:id="rId32"/>
    <p:sldId id="287" r:id="rId33"/>
    <p:sldId id="259" r:id="rId34"/>
    <p:sldId id="260" r:id="rId35"/>
    <p:sldId id="301" r:id="rId36"/>
    <p:sldId id="290" r:id="rId37"/>
    <p:sldId id="291" r:id="rId38"/>
    <p:sldId id="292" r:id="rId39"/>
  </p:sldIdLst>
  <p:sldSz cx="9144000" cy="6858000" type="screen4x3"/>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A6DB696-15CB-435E-804D-5093337FF13B}">
          <p14:sldIdLst>
            <p14:sldId id="256"/>
            <p14:sldId id="276"/>
            <p14:sldId id="279"/>
            <p14:sldId id="305"/>
            <p14:sldId id="269"/>
            <p14:sldId id="306"/>
            <p14:sldId id="283"/>
            <p14:sldId id="307"/>
            <p14:sldId id="271"/>
            <p14:sldId id="302"/>
            <p14:sldId id="273"/>
            <p14:sldId id="272"/>
            <p14:sldId id="274"/>
            <p14:sldId id="308"/>
            <p14:sldId id="294"/>
            <p14:sldId id="295"/>
            <p14:sldId id="297"/>
            <p14:sldId id="309"/>
            <p14:sldId id="284"/>
            <p14:sldId id="310"/>
            <p14:sldId id="303"/>
            <p14:sldId id="315"/>
            <p14:sldId id="316"/>
            <p14:sldId id="317"/>
            <p14:sldId id="311"/>
            <p14:sldId id="318"/>
            <p14:sldId id="314"/>
            <p14:sldId id="312"/>
            <p14:sldId id="286"/>
            <p14:sldId id="313"/>
            <p14:sldId id="287"/>
            <p14:sldId id="259"/>
            <p14:sldId id="260"/>
            <p14:sldId id="301"/>
            <p14:sldId id="290"/>
            <p14:sldId id="291"/>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8"/>
    <a:srgbClr val="EEB500"/>
    <a:srgbClr val="F89A60"/>
    <a:srgbClr val="B6FAF2"/>
    <a:srgbClr val="EA64BD"/>
    <a:srgbClr val="E852B6"/>
    <a:srgbClr val="9DC593"/>
    <a:srgbClr val="81F927"/>
    <a:srgbClr val="51EB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51" autoAdjust="0"/>
  </p:normalViewPr>
  <p:slideViewPr>
    <p:cSldViewPr>
      <p:cViewPr varScale="1">
        <p:scale>
          <a:sx n="58" d="100"/>
          <a:sy n="58" d="100"/>
        </p:scale>
        <p:origin x="1662" y="66"/>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D8278-0254-405D-8B49-5F5FD68C5358}"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fr-FR"/>
        </a:p>
      </dgm:t>
    </dgm:pt>
    <dgm:pt modelId="{D8E8E1CC-990F-4B1E-A6D5-76B28DA97559}">
      <dgm:prSet phldrT="[Texte]"/>
      <dgm:spPr>
        <a:solidFill>
          <a:schemeClr val="accent1">
            <a:lumMod val="75000"/>
          </a:schemeClr>
        </a:solidFill>
      </dgm:spPr>
      <dgm:t>
        <a:bodyPr/>
        <a:lstStyle/>
        <a:p>
          <a:r>
            <a:rPr lang="fr-FR" dirty="0" smtClean="0"/>
            <a:t>Commande et supervision des systèmes continus</a:t>
          </a:r>
          <a:endParaRPr lang="fr-FR" dirty="0"/>
        </a:p>
      </dgm:t>
    </dgm:pt>
    <dgm:pt modelId="{3620A56B-B160-4E94-8901-3B0644AC50CE}" type="parTrans" cxnId="{A09CCEC8-0A07-4B9A-9366-7C95225FE84D}">
      <dgm:prSet/>
      <dgm:spPr/>
      <dgm:t>
        <a:bodyPr/>
        <a:lstStyle/>
        <a:p>
          <a:endParaRPr lang="fr-FR"/>
        </a:p>
      </dgm:t>
    </dgm:pt>
    <dgm:pt modelId="{AB1226E3-0BB8-4EE3-9135-C5D2C6F0056C}" type="sibTrans" cxnId="{A09CCEC8-0A07-4B9A-9366-7C95225FE84D}">
      <dgm:prSet/>
      <dgm:spPr/>
      <dgm:t>
        <a:bodyPr/>
        <a:lstStyle/>
        <a:p>
          <a:endParaRPr lang="fr-FR"/>
        </a:p>
      </dgm:t>
    </dgm:pt>
    <dgm:pt modelId="{7B123081-4810-4AB2-909A-D63D24025217}">
      <dgm:prSet phldrT="[Texte]"/>
      <dgm:spPr/>
      <dgm:t>
        <a:bodyPr/>
        <a:lstStyle/>
        <a:p>
          <a:pPr algn="ctr"/>
          <a:r>
            <a:rPr lang="fr-FR" dirty="0" smtClean="0"/>
            <a:t>Anglais pour l’entreprise</a:t>
          </a:r>
          <a:endParaRPr lang="fr-FR" dirty="0"/>
        </a:p>
      </dgm:t>
    </dgm:pt>
    <dgm:pt modelId="{D6919B8C-DF93-4C30-AB70-70DBDC85E6D1}" type="parTrans" cxnId="{1DC7E1D2-FB87-4B9A-BDED-0CC1EF724188}">
      <dgm:prSet/>
      <dgm:spPr/>
      <dgm:t>
        <a:bodyPr/>
        <a:lstStyle/>
        <a:p>
          <a:endParaRPr lang="fr-FR"/>
        </a:p>
      </dgm:t>
    </dgm:pt>
    <dgm:pt modelId="{F0D99082-ADE9-4204-8483-59E84F86DED3}" type="sibTrans" cxnId="{1DC7E1D2-FB87-4B9A-BDED-0CC1EF724188}">
      <dgm:prSet/>
      <dgm:spPr/>
      <dgm:t>
        <a:bodyPr/>
        <a:lstStyle/>
        <a:p>
          <a:endParaRPr lang="fr-FR"/>
        </a:p>
      </dgm:t>
    </dgm:pt>
    <dgm:pt modelId="{7BB0F3B1-B17D-4043-9825-E5B8101641C2}">
      <dgm:prSet phldrT="[Texte]"/>
      <dgm:spPr>
        <a:solidFill>
          <a:srgbClr val="00B050"/>
        </a:solidFill>
      </dgm:spPr>
      <dgm:t>
        <a:bodyPr/>
        <a:lstStyle/>
        <a:p>
          <a:r>
            <a:rPr lang="fr-FR" dirty="0" smtClean="0"/>
            <a:t>Bases scientifiques maîtrise des procédés alimentaires</a:t>
          </a:r>
        </a:p>
      </dgm:t>
    </dgm:pt>
    <dgm:pt modelId="{69AEBE3C-26B4-4E42-856D-7C3A61045899}" type="parTrans" cxnId="{AB0FBAE5-D274-41BE-8EB2-4A295EE3340F}">
      <dgm:prSet/>
      <dgm:spPr/>
      <dgm:t>
        <a:bodyPr/>
        <a:lstStyle/>
        <a:p>
          <a:endParaRPr lang="fr-FR"/>
        </a:p>
      </dgm:t>
    </dgm:pt>
    <dgm:pt modelId="{838AE6D7-4B54-4DC5-8B8B-84FB7779049C}" type="sibTrans" cxnId="{AB0FBAE5-D274-41BE-8EB2-4A295EE3340F}">
      <dgm:prSet/>
      <dgm:spPr/>
      <dgm:t>
        <a:bodyPr/>
        <a:lstStyle/>
        <a:p>
          <a:endParaRPr lang="fr-FR"/>
        </a:p>
      </dgm:t>
    </dgm:pt>
    <dgm:pt modelId="{50E092B2-CD4A-4E0C-85EB-9C995B72D6EB}">
      <dgm:prSet phldrT="[Texte]"/>
      <dgm:spPr/>
      <dgm:t>
        <a:bodyPr/>
        <a:lstStyle/>
        <a:p>
          <a:r>
            <a:rPr lang="fr-FR" dirty="0" smtClean="0"/>
            <a:t>Sécurité des procédés</a:t>
          </a:r>
        </a:p>
      </dgm:t>
    </dgm:pt>
    <dgm:pt modelId="{FF229792-FE30-44E2-8594-8F8FB90FE94B}" type="parTrans" cxnId="{3D2EAEEF-7ADB-4B70-B173-EB698C051DCB}">
      <dgm:prSet/>
      <dgm:spPr/>
      <dgm:t>
        <a:bodyPr/>
        <a:lstStyle/>
        <a:p>
          <a:endParaRPr lang="fr-FR"/>
        </a:p>
      </dgm:t>
    </dgm:pt>
    <dgm:pt modelId="{46F59ADB-7619-4108-A236-297A02E947CA}" type="sibTrans" cxnId="{3D2EAEEF-7ADB-4B70-B173-EB698C051DCB}">
      <dgm:prSet/>
      <dgm:spPr/>
      <dgm:t>
        <a:bodyPr/>
        <a:lstStyle/>
        <a:p>
          <a:endParaRPr lang="fr-FR"/>
        </a:p>
      </dgm:t>
    </dgm:pt>
    <dgm:pt modelId="{B1B40979-CF11-4151-A243-51588A076E0C}">
      <dgm:prSet phldrT="[Texte]"/>
      <dgm:spPr/>
      <dgm:t>
        <a:bodyPr/>
        <a:lstStyle/>
        <a:p>
          <a:r>
            <a:rPr lang="fr-FR" dirty="0" smtClean="0"/>
            <a:t>Base des phénomènes de transferts</a:t>
          </a:r>
          <a:endParaRPr lang="fr-FR" dirty="0"/>
        </a:p>
      </dgm:t>
    </dgm:pt>
    <dgm:pt modelId="{42CBC540-9CBE-4A70-AF61-36FBE47E5C37}" type="parTrans" cxnId="{DC64CEB4-F15F-4AD2-9A48-BCC14698E9D8}">
      <dgm:prSet/>
      <dgm:spPr/>
      <dgm:t>
        <a:bodyPr/>
        <a:lstStyle/>
        <a:p>
          <a:endParaRPr lang="fr-FR"/>
        </a:p>
      </dgm:t>
    </dgm:pt>
    <dgm:pt modelId="{1520D43D-997A-4681-9C1C-B61C9A42F598}" type="sibTrans" cxnId="{DC64CEB4-F15F-4AD2-9A48-BCC14698E9D8}">
      <dgm:prSet/>
      <dgm:spPr/>
      <dgm:t>
        <a:bodyPr/>
        <a:lstStyle/>
        <a:p>
          <a:endParaRPr lang="fr-FR"/>
        </a:p>
      </dgm:t>
    </dgm:pt>
    <dgm:pt modelId="{690B654C-2D7C-4EB7-BCAB-283BF8771BCE}">
      <dgm:prSet phldrT="[Texte]"/>
      <dgm:spPr>
        <a:solidFill>
          <a:srgbClr val="EA64BD"/>
        </a:solidFill>
      </dgm:spPr>
      <dgm:t>
        <a:bodyPr/>
        <a:lstStyle/>
        <a:p>
          <a:r>
            <a:rPr lang="fr-FR" dirty="0" smtClean="0"/>
            <a:t>Connaissance de l’entreprise</a:t>
          </a:r>
          <a:endParaRPr lang="fr-FR" dirty="0"/>
        </a:p>
      </dgm:t>
    </dgm:pt>
    <dgm:pt modelId="{184AF90D-1348-4F3D-A1FF-A8BC3CCA8EA3}" type="parTrans" cxnId="{BE4FE1B1-DBBB-4A39-9E6A-7581A312C223}">
      <dgm:prSet/>
      <dgm:spPr/>
      <dgm:t>
        <a:bodyPr/>
        <a:lstStyle/>
        <a:p>
          <a:endParaRPr lang="fr-FR"/>
        </a:p>
      </dgm:t>
    </dgm:pt>
    <dgm:pt modelId="{5BB50052-26E6-4D7D-95C7-1EDFCFAEFA5B}" type="sibTrans" cxnId="{BE4FE1B1-DBBB-4A39-9E6A-7581A312C223}">
      <dgm:prSet/>
      <dgm:spPr/>
      <dgm:t>
        <a:bodyPr/>
        <a:lstStyle/>
        <a:p>
          <a:endParaRPr lang="fr-FR"/>
        </a:p>
      </dgm:t>
    </dgm:pt>
    <dgm:pt modelId="{6DC7E0AA-E24B-49AD-BF1D-CAF4637D1779}">
      <dgm:prSet phldrT="[Texte]"/>
      <dgm:spPr/>
      <dgm:t>
        <a:bodyPr/>
        <a:lstStyle/>
        <a:p>
          <a:r>
            <a:rPr lang="fr-FR" dirty="0" smtClean="0"/>
            <a:t>Capteurs et instrumentation</a:t>
          </a:r>
        </a:p>
      </dgm:t>
    </dgm:pt>
    <dgm:pt modelId="{7D99F26B-5F43-4461-B42C-693C9D535CFF}" type="parTrans" cxnId="{A5D6D734-2922-4E86-83D3-CC05762EA081}">
      <dgm:prSet/>
      <dgm:spPr/>
      <dgm:t>
        <a:bodyPr/>
        <a:lstStyle/>
        <a:p>
          <a:endParaRPr lang="fr-FR"/>
        </a:p>
      </dgm:t>
    </dgm:pt>
    <dgm:pt modelId="{C86A0ABB-E2AF-44E1-B737-3EB994E4B5F7}" type="sibTrans" cxnId="{A5D6D734-2922-4E86-83D3-CC05762EA081}">
      <dgm:prSet/>
      <dgm:spPr/>
      <dgm:t>
        <a:bodyPr/>
        <a:lstStyle/>
        <a:p>
          <a:endParaRPr lang="fr-FR"/>
        </a:p>
      </dgm:t>
    </dgm:pt>
    <dgm:pt modelId="{41604D0E-9076-4CBB-893B-7E2B9B66ADB8}">
      <dgm:prSet phldrT="[Texte]"/>
      <dgm:spPr/>
      <dgm:t>
        <a:bodyPr/>
        <a:lstStyle/>
        <a:p>
          <a:r>
            <a:rPr lang="fr-FR" dirty="0" smtClean="0"/>
            <a:t>Séchage industriel</a:t>
          </a:r>
        </a:p>
      </dgm:t>
    </dgm:pt>
    <dgm:pt modelId="{E46776B6-1B19-4EB6-83D7-04B458ACE08D}" type="sibTrans" cxnId="{3F8F1252-667C-4F02-BF60-5025A53D4D1F}">
      <dgm:prSet/>
      <dgm:spPr/>
      <dgm:t>
        <a:bodyPr/>
        <a:lstStyle/>
        <a:p>
          <a:endParaRPr lang="fr-FR"/>
        </a:p>
      </dgm:t>
    </dgm:pt>
    <dgm:pt modelId="{867D2B80-A847-420A-9CFA-81A55FD917B6}" type="parTrans" cxnId="{3F8F1252-667C-4F02-BF60-5025A53D4D1F}">
      <dgm:prSet/>
      <dgm:spPr/>
      <dgm:t>
        <a:bodyPr/>
        <a:lstStyle/>
        <a:p>
          <a:endParaRPr lang="fr-FR"/>
        </a:p>
      </dgm:t>
    </dgm:pt>
    <dgm:pt modelId="{8B1F20BB-D169-47F3-A0CE-BC9B95E0BF60}" type="pres">
      <dgm:prSet presAssocID="{CC8D8278-0254-405D-8B49-5F5FD68C5358}" presName="diagram" presStyleCnt="0">
        <dgm:presLayoutVars>
          <dgm:dir/>
          <dgm:resizeHandles val="exact"/>
        </dgm:presLayoutVars>
      </dgm:prSet>
      <dgm:spPr/>
      <dgm:t>
        <a:bodyPr/>
        <a:lstStyle/>
        <a:p>
          <a:endParaRPr lang="fr-FR"/>
        </a:p>
      </dgm:t>
    </dgm:pt>
    <dgm:pt modelId="{90F8D2EC-9B6F-459E-851D-4E19B1A05C23}" type="pres">
      <dgm:prSet presAssocID="{B1B40979-CF11-4151-A243-51588A076E0C}" presName="node" presStyleLbl="node1" presStyleIdx="0" presStyleCnt="8">
        <dgm:presLayoutVars>
          <dgm:bulletEnabled val="1"/>
        </dgm:presLayoutVars>
      </dgm:prSet>
      <dgm:spPr/>
      <dgm:t>
        <a:bodyPr/>
        <a:lstStyle/>
        <a:p>
          <a:endParaRPr lang="fr-FR"/>
        </a:p>
      </dgm:t>
    </dgm:pt>
    <dgm:pt modelId="{676391A7-68EE-4619-9221-726463747A6E}" type="pres">
      <dgm:prSet presAssocID="{1520D43D-997A-4681-9C1C-B61C9A42F598}" presName="sibTrans" presStyleCnt="0"/>
      <dgm:spPr/>
    </dgm:pt>
    <dgm:pt modelId="{20AFB637-FB5B-4499-AEB6-A6E3EDB9BD76}" type="pres">
      <dgm:prSet presAssocID="{690B654C-2D7C-4EB7-BCAB-283BF8771BCE}" presName="node" presStyleLbl="node1" presStyleIdx="1" presStyleCnt="8">
        <dgm:presLayoutVars>
          <dgm:bulletEnabled val="1"/>
        </dgm:presLayoutVars>
      </dgm:prSet>
      <dgm:spPr/>
      <dgm:t>
        <a:bodyPr/>
        <a:lstStyle/>
        <a:p>
          <a:endParaRPr lang="fr-FR"/>
        </a:p>
      </dgm:t>
    </dgm:pt>
    <dgm:pt modelId="{E330FB15-00C1-4FE2-8C90-FA9B3A56F174}" type="pres">
      <dgm:prSet presAssocID="{5BB50052-26E6-4D7D-95C7-1EDFCFAEFA5B}" presName="sibTrans" presStyleCnt="0"/>
      <dgm:spPr/>
    </dgm:pt>
    <dgm:pt modelId="{2C78CF34-F2B8-469A-A637-B07566288A3F}" type="pres">
      <dgm:prSet presAssocID="{D8E8E1CC-990F-4B1E-A6D5-76B28DA97559}" presName="node" presStyleLbl="node1" presStyleIdx="2" presStyleCnt="8">
        <dgm:presLayoutVars>
          <dgm:bulletEnabled val="1"/>
        </dgm:presLayoutVars>
      </dgm:prSet>
      <dgm:spPr/>
      <dgm:t>
        <a:bodyPr/>
        <a:lstStyle/>
        <a:p>
          <a:endParaRPr lang="fr-FR"/>
        </a:p>
      </dgm:t>
    </dgm:pt>
    <dgm:pt modelId="{77E996D1-D85B-4607-A7B0-0EE50DDC475F}" type="pres">
      <dgm:prSet presAssocID="{AB1226E3-0BB8-4EE3-9135-C5D2C6F0056C}" presName="sibTrans" presStyleCnt="0"/>
      <dgm:spPr/>
    </dgm:pt>
    <dgm:pt modelId="{314D55E3-098F-4046-8FBE-FD01D60F292A}" type="pres">
      <dgm:prSet presAssocID="{7B123081-4810-4AB2-909A-D63D24025217}" presName="node" presStyleLbl="node1" presStyleIdx="3" presStyleCnt="8">
        <dgm:presLayoutVars>
          <dgm:bulletEnabled val="1"/>
        </dgm:presLayoutVars>
      </dgm:prSet>
      <dgm:spPr/>
      <dgm:t>
        <a:bodyPr/>
        <a:lstStyle/>
        <a:p>
          <a:endParaRPr lang="fr-FR"/>
        </a:p>
      </dgm:t>
    </dgm:pt>
    <dgm:pt modelId="{0D44082F-41E3-43FF-9D94-F67A1F71E491}" type="pres">
      <dgm:prSet presAssocID="{F0D99082-ADE9-4204-8483-59E84F86DED3}" presName="sibTrans" presStyleCnt="0"/>
      <dgm:spPr/>
    </dgm:pt>
    <dgm:pt modelId="{C7850047-9904-46B7-BE75-87174D609D26}" type="pres">
      <dgm:prSet presAssocID="{7BB0F3B1-B17D-4043-9825-E5B8101641C2}" presName="node" presStyleLbl="node1" presStyleIdx="4" presStyleCnt="8">
        <dgm:presLayoutVars>
          <dgm:bulletEnabled val="1"/>
        </dgm:presLayoutVars>
      </dgm:prSet>
      <dgm:spPr/>
      <dgm:t>
        <a:bodyPr/>
        <a:lstStyle/>
        <a:p>
          <a:endParaRPr lang="fr-FR"/>
        </a:p>
      </dgm:t>
    </dgm:pt>
    <dgm:pt modelId="{C2F7499F-53F6-4836-83E6-12A302693E92}" type="pres">
      <dgm:prSet presAssocID="{838AE6D7-4B54-4DC5-8B8B-84FB7779049C}" presName="sibTrans" presStyleCnt="0"/>
      <dgm:spPr/>
    </dgm:pt>
    <dgm:pt modelId="{4BE4EB5C-3575-43A5-A65F-86C210CE22F2}" type="pres">
      <dgm:prSet presAssocID="{50E092B2-CD4A-4E0C-85EB-9C995B72D6EB}" presName="node" presStyleLbl="node1" presStyleIdx="5" presStyleCnt="8">
        <dgm:presLayoutVars>
          <dgm:bulletEnabled val="1"/>
        </dgm:presLayoutVars>
      </dgm:prSet>
      <dgm:spPr/>
      <dgm:t>
        <a:bodyPr/>
        <a:lstStyle/>
        <a:p>
          <a:endParaRPr lang="fr-FR"/>
        </a:p>
      </dgm:t>
    </dgm:pt>
    <dgm:pt modelId="{138478C4-F095-4A28-804F-D2C6CDBB0571}" type="pres">
      <dgm:prSet presAssocID="{46F59ADB-7619-4108-A236-297A02E947CA}" presName="sibTrans" presStyleCnt="0"/>
      <dgm:spPr/>
    </dgm:pt>
    <dgm:pt modelId="{8916D214-9E63-4EF6-BEF3-F92362476B3B}" type="pres">
      <dgm:prSet presAssocID="{6DC7E0AA-E24B-49AD-BF1D-CAF4637D1779}" presName="node" presStyleLbl="node1" presStyleIdx="6" presStyleCnt="8">
        <dgm:presLayoutVars>
          <dgm:bulletEnabled val="1"/>
        </dgm:presLayoutVars>
      </dgm:prSet>
      <dgm:spPr/>
      <dgm:t>
        <a:bodyPr/>
        <a:lstStyle/>
        <a:p>
          <a:endParaRPr lang="fr-FR"/>
        </a:p>
      </dgm:t>
    </dgm:pt>
    <dgm:pt modelId="{3E0E70B8-BBBE-4974-B895-A1F71FD6B0FF}" type="pres">
      <dgm:prSet presAssocID="{C86A0ABB-E2AF-44E1-B737-3EB994E4B5F7}" presName="sibTrans" presStyleCnt="0"/>
      <dgm:spPr/>
    </dgm:pt>
    <dgm:pt modelId="{E1E647B6-AD4F-4A0C-9B11-16D5704DAC81}" type="pres">
      <dgm:prSet presAssocID="{41604D0E-9076-4CBB-893B-7E2B9B66ADB8}" presName="node" presStyleLbl="node1" presStyleIdx="7" presStyleCnt="8">
        <dgm:presLayoutVars>
          <dgm:bulletEnabled val="1"/>
        </dgm:presLayoutVars>
      </dgm:prSet>
      <dgm:spPr/>
      <dgm:t>
        <a:bodyPr/>
        <a:lstStyle/>
        <a:p>
          <a:endParaRPr lang="fr-FR"/>
        </a:p>
      </dgm:t>
    </dgm:pt>
  </dgm:ptLst>
  <dgm:cxnLst>
    <dgm:cxn modelId="{A5D6D734-2922-4E86-83D3-CC05762EA081}" srcId="{CC8D8278-0254-405D-8B49-5F5FD68C5358}" destId="{6DC7E0AA-E24B-49AD-BF1D-CAF4637D1779}" srcOrd="6" destOrd="0" parTransId="{7D99F26B-5F43-4461-B42C-693C9D535CFF}" sibTransId="{C86A0ABB-E2AF-44E1-B737-3EB994E4B5F7}"/>
    <dgm:cxn modelId="{1DC7E1D2-FB87-4B9A-BDED-0CC1EF724188}" srcId="{CC8D8278-0254-405D-8B49-5F5FD68C5358}" destId="{7B123081-4810-4AB2-909A-D63D24025217}" srcOrd="3" destOrd="0" parTransId="{D6919B8C-DF93-4C30-AB70-70DBDC85E6D1}" sibTransId="{F0D99082-ADE9-4204-8483-59E84F86DED3}"/>
    <dgm:cxn modelId="{3E17CCE9-0A40-447D-A174-631A5C941638}" type="presOf" srcId="{7BB0F3B1-B17D-4043-9825-E5B8101641C2}" destId="{C7850047-9904-46B7-BE75-87174D609D26}" srcOrd="0" destOrd="0" presId="urn:microsoft.com/office/officeart/2005/8/layout/default"/>
    <dgm:cxn modelId="{2C51F1F0-2768-42E8-8148-82FBC8B1286A}" type="presOf" srcId="{D8E8E1CC-990F-4B1E-A6D5-76B28DA97559}" destId="{2C78CF34-F2B8-469A-A637-B07566288A3F}" srcOrd="0" destOrd="0" presId="urn:microsoft.com/office/officeart/2005/8/layout/default"/>
    <dgm:cxn modelId="{9AE88794-897A-4A83-9FAE-BCACE506A935}" type="presOf" srcId="{50E092B2-CD4A-4E0C-85EB-9C995B72D6EB}" destId="{4BE4EB5C-3575-43A5-A65F-86C210CE22F2}" srcOrd="0" destOrd="0" presId="urn:microsoft.com/office/officeart/2005/8/layout/default"/>
    <dgm:cxn modelId="{DC64CEB4-F15F-4AD2-9A48-BCC14698E9D8}" srcId="{CC8D8278-0254-405D-8B49-5F5FD68C5358}" destId="{B1B40979-CF11-4151-A243-51588A076E0C}" srcOrd="0" destOrd="0" parTransId="{42CBC540-9CBE-4A70-AF61-36FBE47E5C37}" sibTransId="{1520D43D-997A-4681-9C1C-B61C9A42F598}"/>
    <dgm:cxn modelId="{3D2EAEEF-7ADB-4B70-B173-EB698C051DCB}" srcId="{CC8D8278-0254-405D-8B49-5F5FD68C5358}" destId="{50E092B2-CD4A-4E0C-85EB-9C995B72D6EB}" srcOrd="5" destOrd="0" parTransId="{FF229792-FE30-44E2-8594-8F8FB90FE94B}" sibTransId="{46F59ADB-7619-4108-A236-297A02E947CA}"/>
    <dgm:cxn modelId="{A09CCEC8-0A07-4B9A-9366-7C95225FE84D}" srcId="{CC8D8278-0254-405D-8B49-5F5FD68C5358}" destId="{D8E8E1CC-990F-4B1E-A6D5-76B28DA97559}" srcOrd="2" destOrd="0" parTransId="{3620A56B-B160-4E94-8901-3B0644AC50CE}" sibTransId="{AB1226E3-0BB8-4EE3-9135-C5D2C6F0056C}"/>
    <dgm:cxn modelId="{D71FD197-6231-4C37-BFF9-355EE406130A}" type="presOf" srcId="{41604D0E-9076-4CBB-893B-7E2B9B66ADB8}" destId="{E1E647B6-AD4F-4A0C-9B11-16D5704DAC81}" srcOrd="0" destOrd="0" presId="urn:microsoft.com/office/officeart/2005/8/layout/default"/>
    <dgm:cxn modelId="{BE4FE1B1-DBBB-4A39-9E6A-7581A312C223}" srcId="{CC8D8278-0254-405D-8B49-5F5FD68C5358}" destId="{690B654C-2D7C-4EB7-BCAB-283BF8771BCE}" srcOrd="1" destOrd="0" parTransId="{184AF90D-1348-4F3D-A1FF-A8BC3CCA8EA3}" sibTransId="{5BB50052-26E6-4D7D-95C7-1EDFCFAEFA5B}"/>
    <dgm:cxn modelId="{3F8F1252-667C-4F02-BF60-5025A53D4D1F}" srcId="{CC8D8278-0254-405D-8B49-5F5FD68C5358}" destId="{41604D0E-9076-4CBB-893B-7E2B9B66ADB8}" srcOrd="7" destOrd="0" parTransId="{867D2B80-A847-420A-9CFA-81A55FD917B6}" sibTransId="{E46776B6-1B19-4EB6-83D7-04B458ACE08D}"/>
    <dgm:cxn modelId="{BD35E00A-A250-4E5F-8875-0C1E2AC95ADD}" type="presOf" srcId="{B1B40979-CF11-4151-A243-51588A076E0C}" destId="{90F8D2EC-9B6F-459E-851D-4E19B1A05C23}" srcOrd="0" destOrd="0" presId="urn:microsoft.com/office/officeart/2005/8/layout/default"/>
    <dgm:cxn modelId="{E0698E10-5A7F-4BE8-9E61-46D01F29A3F3}" type="presOf" srcId="{7B123081-4810-4AB2-909A-D63D24025217}" destId="{314D55E3-098F-4046-8FBE-FD01D60F292A}" srcOrd="0" destOrd="0" presId="urn:microsoft.com/office/officeart/2005/8/layout/default"/>
    <dgm:cxn modelId="{AB0FBAE5-D274-41BE-8EB2-4A295EE3340F}" srcId="{CC8D8278-0254-405D-8B49-5F5FD68C5358}" destId="{7BB0F3B1-B17D-4043-9825-E5B8101641C2}" srcOrd="4" destOrd="0" parTransId="{69AEBE3C-26B4-4E42-856D-7C3A61045899}" sibTransId="{838AE6D7-4B54-4DC5-8B8B-84FB7779049C}"/>
    <dgm:cxn modelId="{F128DC66-F956-43BA-B8D5-8B8710E22FCA}" type="presOf" srcId="{6DC7E0AA-E24B-49AD-BF1D-CAF4637D1779}" destId="{8916D214-9E63-4EF6-BEF3-F92362476B3B}" srcOrd="0" destOrd="0" presId="urn:microsoft.com/office/officeart/2005/8/layout/default"/>
    <dgm:cxn modelId="{3237D630-4EFB-4B53-B625-9E17CE4E4750}" type="presOf" srcId="{CC8D8278-0254-405D-8B49-5F5FD68C5358}" destId="{8B1F20BB-D169-47F3-A0CE-BC9B95E0BF60}" srcOrd="0" destOrd="0" presId="urn:microsoft.com/office/officeart/2005/8/layout/default"/>
    <dgm:cxn modelId="{EE25D648-19CE-4A52-AD63-DD496880E9C4}" type="presOf" srcId="{690B654C-2D7C-4EB7-BCAB-283BF8771BCE}" destId="{20AFB637-FB5B-4499-AEB6-A6E3EDB9BD76}" srcOrd="0" destOrd="0" presId="urn:microsoft.com/office/officeart/2005/8/layout/default"/>
    <dgm:cxn modelId="{3207DF6A-8C17-4CB8-A46E-F1B73A121724}" type="presParOf" srcId="{8B1F20BB-D169-47F3-A0CE-BC9B95E0BF60}" destId="{90F8D2EC-9B6F-459E-851D-4E19B1A05C23}" srcOrd="0" destOrd="0" presId="urn:microsoft.com/office/officeart/2005/8/layout/default"/>
    <dgm:cxn modelId="{26C6BD43-8FA9-4975-8AF4-5A9734B6F862}" type="presParOf" srcId="{8B1F20BB-D169-47F3-A0CE-BC9B95E0BF60}" destId="{676391A7-68EE-4619-9221-726463747A6E}" srcOrd="1" destOrd="0" presId="urn:microsoft.com/office/officeart/2005/8/layout/default"/>
    <dgm:cxn modelId="{82F807AD-135A-4C12-B211-15F5FED4D4CB}" type="presParOf" srcId="{8B1F20BB-D169-47F3-A0CE-BC9B95E0BF60}" destId="{20AFB637-FB5B-4499-AEB6-A6E3EDB9BD76}" srcOrd="2" destOrd="0" presId="urn:microsoft.com/office/officeart/2005/8/layout/default"/>
    <dgm:cxn modelId="{DFFDC3B0-6B02-4B57-8CF3-EAEA7F830365}" type="presParOf" srcId="{8B1F20BB-D169-47F3-A0CE-BC9B95E0BF60}" destId="{E330FB15-00C1-4FE2-8C90-FA9B3A56F174}" srcOrd="3" destOrd="0" presId="urn:microsoft.com/office/officeart/2005/8/layout/default"/>
    <dgm:cxn modelId="{FEF88007-5485-4C31-9CE1-4170762D9ED3}" type="presParOf" srcId="{8B1F20BB-D169-47F3-A0CE-BC9B95E0BF60}" destId="{2C78CF34-F2B8-469A-A637-B07566288A3F}" srcOrd="4" destOrd="0" presId="urn:microsoft.com/office/officeart/2005/8/layout/default"/>
    <dgm:cxn modelId="{EA6F953F-748D-496D-BBF7-260D0A91573A}" type="presParOf" srcId="{8B1F20BB-D169-47F3-A0CE-BC9B95E0BF60}" destId="{77E996D1-D85B-4607-A7B0-0EE50DDC475F}" srcOrd="5" destOrd="0" presId="urn:microsoft.com/office/officeart/2005/8/layout/default"/>
    <dgm:cxn modelId="{7A6E6E26-DA13-4434-8DCD-A10AE87EA41F}" type="presParOf" srcId="{8B1F20BB-D169-47F3-A0CE-BC9B95E0BF60}" destId="{314D55E3-098F-4046-8FBE-FD01D60F292A}" srcOrd="6" destOrd="0" presId="urn:microsoft.com/office/officeart/2005/8/layout/default"/>
    <dgm:cxn modelId="{1E89F43A-B126-440C-89EB-D43BEC07CAD9}" type="presParOf" srcId="{8B1F20BB-D169-47F3-A0CE-BC9B95E0BF60}" destId="{0D44082F-41E3-43FF-9D94-F67A1F71E491}" srcOrd="7" destOrd="0" presId="urn:microsoft.com/office/officeart/2005/8/layout/default"/>
    <dgm:cxn modelId="{14494177-883C-4AC8-8B9D-11B8F40DAE35}" type="presParOf" srcId="{8B1F20BB-D169-47F3-A0CE-BC9B95E0BF60}" destId="{C7850047-9904-46B7-BE75-87174D609D26}" srcOrd="8" destOrd="0" presId="urn:microsoft.com/office/officeart/2005/8/layout/default"/>
    <dgm:cxn modelId="{179E3605-8D96-4A15-B4B7-140D6D7A16D1}" type="presParOf" srcId="{8B1F20BB-D169-47F3-A0CE-BC9B95E0BF60}" destId="{C2F7499F-53F6-4836-83E6-12A302693E92}" srcOrd="9" destOrd="0" presId="urn:microsoft.com/office/officeart/2005/8/layout/default"/>
    <dgm:cxn modelId="{4576E789-A9FB-47C0-9160-7B2690E011D9}" type="presParOf" srcId="{8B1F20BB-D169-47F3-A0CE-BC9B95E0BF60}" destId="{4BE4EB5C-3575-43A5-A65F-86C210CE22F2}" srcOrd="10" destOrd="0" presId="urn:microsoft.com/office/officeart/2005/8/layout/default"/>
    <dgm:cxn modelId="{C233F96B-1E99-41B9-86F8-A7EC38FFF57C}" type="presParOf" srcId="{8B1F20BB-D169-47F3-A0CE-BC9B95E0BF60}" destId="{138478C4-F095-4A28-804F-D2C6CDBB0571}" srcOrd="11" destOrd="0" presId="urn:microsoft.com/office/officeart/2005/8/layout/default"/>
    <dgm:cxn modelId="{06FB4575-6117-40A6-A103-EE4F538159CF}" type="presParOf" srcId="{8B1F20BB-D169-47F3-A0CE-BC9B95E0BF60}" destId="{8916D214-9E63-4EF6-BEF3-F92362476B3B}" srcOrd="12" destOrd="0" presId="urn:microsoft.com/office/officeart/2005/8/layout/default"/>
    <dgm:cxn modelId="{1CA7EC61-B583-417A-96BF-B77BC0201D56}" type="presParOf" srcId="{8B1F20BB-D169-47F3-A0CE-BC9B95E0BF60}" destId="{3E0E70B8-BBBE-4974-B895-A1F71FD6B0FF}" srcOrd="13" destOrd="0" presId="urn:microsoft.com/office/officeart/2005/8/layout/default"/>
    <dgm:cxn modelId="{77729FA2-BB73-4F9F-B73A-08B46B5A895D}" type="presParOf" srcId="{8B1F20BB-D169-47F3-A0CE-BC9B95E0BF60}" destId="{E1E647B6-AD4F-4A0C-9B11-16D5704DAC8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8D8278-0254-405D-8B49-5F5FD68C5358}"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fr-FR"/>
        </a:p>
      </dgm:t>
    </dgm:pt>
    <dgm:pt modelId="{7B123081-4810-4AB2-909A-D63D24025217}">
      <dgm:prSet phldrT="[Texte]"/>
      <dgm:spPr/>
      <dgm:t>
        <a:bodyPr/>
        <a:lstStyle/>
        <a:p>
          <a:r>
            <a:rPr lang="fr-FR" dirty="0" smtClean="0"/>
            <a:t>Formulation et chimie des aliments</a:t>
          </a:r>
          <a:endParaRPr lang="fr-FR" dirty="0"/>
        </a:p>
      </dgm:t>
    </dgm:pt>
    <dgm:pt modelId="{D6919B8C-DF93-4C30-AB70-70DBDC85E6D1}" type="parTrans" cxnId="{1DC7E1D2-FB87-4B9A-BDED-0CC1EF724188}">
      <dgm:prSet/>
      <dgm:spPr/>
      <dgm:t>
        <a:bodyPr/>
        <a:lstStyle/>
        <a:p>
          <a:endParaRPr lang="fr-FR"/>
        </a:p>
      </dgm:t>
    </dgm:pt>
    <dgm:pt modelId="{F0D99082-ADE9-4204-8483-59E84F86DED3}" type="sibTrans" cxnId="{1DC7E1D2-FB87-4B9A-BDED-0CC1EF724188}">
      <dgm:prSet/>
      <dgm:spPr/>
      <dgm:t>
        <a:bodyPr/>
        <a:lstStyle/>
        <a:p>
          <a:endParaRPr lang="fr-FR"/>
        </a:p>
      </dgm:t>
    </dgm:pt>
    <dgm:pt modelId="{10CCBCF3-022D-4161-A130-44DEB928C902}">
      <dgm:prSet phldrT="[Texte]"/>
      <dgm:spPr>
        <a:solidFill>
          <a:srgbClr val="92D050"/>
        </a:solidFill>
      </dgm:spPr>
      <dgm:t>
        <a:bodyPr/>
        <a:lstStyle/>
        <a:p>
          <a:r>
            <a:rPr lang="fr-FR" dirty="0" smtClean="0"/>
            <a:t>Stage de 4 mois</a:t>
          </a:r>
        </a:p>
      </dgm:t>
    </dgm:pt>
    <dgm:pt modelId="{FAA17382-618E-4272-B5CB-32D17725A761}" type="parTrans" cxnId="{6D52529B-35BF-4566-B50E-81DA3A5ADD27}">
      <dgm:prSet/>
      <dgm:spPr/>
      <dgm:t>
        <a:bodyPr/>
        <a:lstStyle/>
        <a:p>
          <a:endParaRPr lang="fr-FR"/>
        </a:p>
      </dgm:t>
    </dgm:pt>
    <dgm:pt modelId="{73473DB5-E830-405F-BAA3-4C5CCDF4F452}" type="sibTrans" cxnId="{6D52529B-35BF-4566-B50E-81DA3A5ADD27}">
      <dgm:prSet/>
      <dgm:spPr/>
      <dgm:t>
        <a:bodyPr/>
        <a:lstStyle/>
        <a:p>
          <a:endParaRPr lang="fr-FR"/>
        </a:p>
      </dgm:t>
    </dgm:pt>
    <dgm:pt modelId="{7BB0F3B1-B17D-4043-9825-E5B8101641C2}">
      <dgm:prSet phldrT="[Texte]"/>
      <dgm:spPr/>
      <dgm:t>
        <a:bodyPr/>
        <a:lstStyle/>
        <a:p>
          <a:r>
            <a:rPr lang="fr-FR" dirty="0" smtClean="0"/>
            <a:t>Contrôle qualité et hygiène alimentaire</a:t>
          </a:r>
        </a:p>
      </dgm:t>
    </dgm:pt>
    <dgm:pt modelId="{69AEBE3C-26B4-4E42-856D-7C3A61045899}" type="parTrans" cxnId="{AB0FBAE5-D274-41BE-8EB2-4A295EE3340F}">
      <dgm:prSet/>
      <dgm:spPr/>
      <dgm:t>
        <a:bodyPr/>
        <a:lstStyle/>
        <a:p>
          <a:endParaRPr lang="fr-FR"/>
        </a:p>
      </dgm:t>
    </dgm:pt>
    <dgm:pt modelId="{838AE6D7-4B54-4DC5-8B8B-84FB7779049C}" type="sibTrans" cxnId="{AB0FBAE5-D274-41BE-8EB2-4A295EE3340F}">
      <dgm:prSet/>
      <dgm:spPr/>
      <dgm:t>
        <a:bodyPr/>
        <a:lstStyle/>
        <a:p>
          <a:endParaRPr lang="fr-FR"/>
        </a:p>
      </dgm:t>
    </dgm:pt>
    <dgm:pt modelId="{50E092B2-CD4A-4E0C-85EB-9C995B72D6EB}">
      <dgm:prSet phldrT="[Texte]"/>
      <dgm:spPr>
        <a:solidFill>
          <a:srgbClr val="F89A60"/>
        </a:solidFill>
      </dgm:spPr>
      <dgm:t>
        <a:bodyPr/>
        <a:lstStyle/>
        <a:p>
          <a:r>
            <a:rPr lang="fr-FR" dirty="0" smtClean="0"/>
            <a:t>Principales filières de transformation 1</a:t>
          </a:r>
        </a:p>
      </dgm:t>
    </dgm:pt>
    <dgm:pt modelId="{FF229792-FE30-44E2-8594-8F8FB90FE94B}" type="parTrans" cxnId="{3D2EAEEF-7ADB-4B70-B173-EB698C051DCB}">
      <dgm:prSet/>
      <dgm:spPr/>
      <dgm:t>
        <a:bodyPr/>
        <a:lstStyle/>
        <a:p>
          <a:endParaRPr lang="fr-FR"/>
        </a:p>
      </dgm:t>
    </dgm:pt>
    <dgm:pt modelId="{46F59ADB-7619-4108-A236-297A02E947CA}" type="sibTrans" cxnId="{3D2EAEEF-7ADB-4B70-B173-EB698C051DCB}">
      <dgm:prSet/>
      <dgm:spPr/>
      <dgm:t>
        <a:bodyPr/>
        <a:lstStyle/>
        <a:p>
          <a:endParaRPr lang="fr-FR"/>
        </a:p>
      </dgm:t>
    </dgm:pt>
    <dgm:pt modelId="{5859A9DB-269B-436B-B4D7-856D75BD1F04}">
      <dgm:prSet phldrT="[Texte]"/>
      <dgm:spPr/>
      <dgm:t>
        <a:bodyPr/>
        <a:lstStyle/>
        <a:p>
          <a:r>
            <a:rPr lang="fr-FR" dirty="0" smtClean="0"/>
            <a:t>Génie industriel alimentaire</a:t>
          </a:r>
          <a:endParaRPr lang="fr-FR" dirty="0"/>
        </a:p>
      </dgm:t>
    </dgm:pt>
    <dgm:pt modelId="{99093799-EA92-412C-8F38-8E699B0CA571}" type="parTrans" cxnId="{E1C83D58-1D74-4587-916B-6991CD1B0DAC}">
      <dgm:prSet/>
      <dgm:spPr/>
      <dgm:t>
        <a:bodyPr/>
        <a:lstStyle/>
        <a:p>
          <a:endParaRPr lang="fr-FR"/>
        </a:p>
      </dgm:t>
    </dgm:pt>
    <dgm:pt modelId="{31337554-87D8-44F6-914B-D8C9A7E6F9F8}" type="sibTrans" cxnId="{E1C83D58-1D74-4587-916B-6991CD1B0DAC}">
      <dgm:prSet/>
      <dgm:spPr/>
      <dgm:t>
        <a:bodyPr/>
        <a:lstStyle/>
        <a:p>
          <a:endParaRPr lang="fr-FR"/>
        </a:p>
      </dgm:t>
    </dgm:pt>
    <dgm:pt modelId="{272C95E5-5088-4821-A5FB-80C8834A9361}">
      <dgm:prSet phldrT="[Texte]"/>
      <dgm:spPr/>
      <dgm:t>
        <a:bodyPr/>
        <a:lstStyle/>
        <a:p>
          <a:r>
            <a:rPr lang="fr-FR" dirty="0" smtClean="0"/>
            <a:t>Génie fermentaire et biotransformations</a:t>
          </a:r>
        </a:p>
      </dgm:t>
    </dgm:pt>
    <dgm:pt modelId="{63D4F358-772B-4A83-97CF-159F81EB8D3E}" type="parTrans" cxnId="{7DA594FD-A70B-42A3-A1E7-3B05EA430ABF}">
      <dgm:prSet/>
      <dgm:spPr/>
      <dgm:t>
        <a:bodyPr/>
        <a:lstStyle/>
        <a:p>
          <a:endParaRPr lang="fr-FR"/>
        </a:p>
      </dgm:t>
    </dgm:pt>
    <dgm:pt modelId="{8FA31D0F-D31A-4CAA-8AD6-DEA5E287332E}" type="sibTrans" cxnId="{7DA594FD-A70B-42A3-A1E7-3B05EA430ABF}">
      <dgm:prSet/>
      <dgm:spPr/>
      <dgm:t>
        <a:bodyPr/>
        <a:lstStyle/>
        <a:p>
          <a:endParaRPr lang="fr-FR"/>
        </a:p>
      </dgm:t>
    </dgm:pt>
    <dgm:pt modelId="{929B92D7-4220-473B-866C-E4A4ADDD758A}" type="pres">
      <dgm:prSet presAssocID="{CC8D8278-0254-405D-8B49-5F5FD68C5358}" presName="diagram" presStyleCnt="0">
        <dgm:presLayoutVars>
          <dgm:dir/>
          <dgm:resizeHandles val="exact"/>
        </dgm:presLayoutVars>
      </dgm:prSet>
      <dgm:spPr/>
      <dgm:t>
        <a:bodyPr/>
        <a:lstStyle/>
        <a:p>
          <a:endParaRPr lang="fr-FR"/>
        </a:p>
      </dgm:t>
    </dgm:pt>
    <dgm:pt modelId="{1FAEF2A1-0F3D-48FF-BE92-9747B05B3199}" type="pres">
      <dgm:prSet presAssocID="{5859A9DB-269B-436B-B4D7-856D75BD1F04}" presName="node" presStyleLbl="node1" presStyleIdx="0" presStyleCnt="6">
        <dgm:presLayoutVars>
          <dgm:bulletEnabled val="1"/>
        </dgm:presLayoutVars>
      </dgm:prSet>
      <dgm:spPr/>
      <dgm:t>
        <a:bodyPr/>
        <a:lstStyle/>
        <a:p>
          <a:endParaRPr lang="fr-FR"/>
        </a:p>
      </dgm:t>
    </dgm:pt>
    <dgm:pt modelId="{FE96C62E-A517-42BB-88D1-3523E625832C}" type="pres">
      <dgm:prSet presAssocID="{31337554-87D8-44F6-914B-D8C9A7E6F9F8}" presName="sibTrans" presStyleCnt="0"/>
      <dgm:spPr/>
      <dgm:t>
        <a:bodyPr/>
        <a:lstStyle/>
        <a:p>
          <a:endParaRPr lang="fr-FR"/>
        </a:p>
      </dgm:t>
    </dgm:pt>
    <dgm:pt modelId="{E025D5B2-3013-446D-AF2A-28CD89F5F3C9}" type="pres">
      <dgm:prSet presAssocID="{7B123081-4810-4AB2-909A-D63D24025217}" presName="node" presStyleLbl="node1" presStyleIdx="1" presStyleCnt="6">
        <dgm:presLayoutVars>
          <dgm:bulletEnabled val="1"/>
        </dgm:presLayoutVars>
      </dgm:prSet>
      <dgm:spPr/>
      <dgm:t>
        <a:bodyPr/>
        <a:lstStyle/>
        <a:p>
          <a:endParaRPr lang="fr-FR"/>
        </a:p>
      </dgm:t>
    </dgm:pt>
    <dgm:pt modelId="{24FE1E95-5C5B-4710-932E-A3586CC086DA}" type="pres">
      <dgm:prSet presAssocID="{F0D99082-ADE9-4204-8483-59E84F86DED3}" presName="sibTrans" presStyleCnt="0"/>
      <dgm:spPr/>
      <dgm:t>
        <a:bodyPr/>
        <a:lstStyle/>
        <a:p>
          <a:endParaRPr lang="fr-FR"/>
        </a:p>
      </dgm:t>
    </dgm:pt>
    <dgm:pt modelId="{0B365BA3-08CB-4998-A742-E99CDB51AD51}" type="pres">
      <dgm:prSet presAssocID="{7BB0F3B1-B17D-4043-9825-E5B8101641C2}" presName="node" presStyleLbl="node1" presStyleIdx="2" presStyleCnt="6">
        <dgm:presLayoutVars>
          <dgm:bulletEnabled val="1"/>
        </dgm:presLayoutVars>
      </dgm:prSet>
      <dgm:spPr/>
      <dgm:t>
        <a:bodyPr/>
        <a:lstStyle/>
        <a:p>
          <a:endParaRPr lang="fr-FR"/>
        </a:p>
      </dgm:t>
    </dgm:pt>
    <dgm:pt modelId="{EDBE7A5D-B4BD-4266-83F7-50DB102C7772}" type="pres">
      <dgm:prSet presAssocID="{838AE6D7-4B54-4DC5-8B8B-84FB7779049C}" presName="sibTrans" presStyleCnt="0"/>
      <dgm:spPr/>
      <dgm:t>
        <a:bodyPr/>
        <a:lstStyle/>
        <a:p>
          <a:endParaRPr lang="fr-FR"/>
        </a:p>
      </dgm:t>
    </dgm:pt>
    <dgm:pt modelId="{78EF7411-257B-467C-8C0A-97214F92DC36}" type="pres">
      <dgm:prSet presAssocID="{272C95E5-5088-4821-A5FB-80C8834A9361}" presName="node" presStyleLbl="node1" presStyleIdx="3" presStyleCnt="6">
        <dgm:presLayoutVars>
          <dgm:bulletEnabled val="1"/>
        </dgm:presLayoutVars>
      </dgm:prSet>
      <dgm:spPr/>
      <dgm:t>
        <a:bodyPr/>
        <a:lstStyle/>
        <a:p>
          <a:endParaRPr lang="fr-FR"/>
        </a:p>
      </dgm:t>
    </dgm:pt>
    <dgm:pt modelId="{61315228-7D31-484E-9DFF-CE0724B4B425}" type="pres">
      <dgm:prSet presAssocID="{8FA31D0F-D31A-4CAA-8AD6-DEA5E287332E}" presName="sibTrans" presStyleCnt="0"/>
      <dgm:spPr/>
      <dgm:t>
        <a:bodyPr/>
        <a:lstStyle/>
        <a:p>
          <a:endParaRPr lang="fr-FR"/>
        </a:p>
      </dgm:t>
    </dgm:pt>
    <dgm:pt modelId="{2CF7A446-831D-410D-99F0-5D5FA7390197}" type="pres">
      <dgm:prSet presAssocID="{50E092B2-CD4A-4E0C-85EB-9C995B72D6EB}" presName="node" presStyleLbl="node1" presStyleIdx="4" presStyleCnt="6">
        <dgm:presLayoutVars>
          <dgm:bulletEnabled val="1"/>
        </dgm:presLayoutVars>
      </dgm:prSet>
      <dgm:spPr/>
      <dgm:t>
        <a:bodyPr/>
        <a:lstStyle/>
        <a:p>
          <a:endParaRPr lang="fr-FR"/>
        </a:p>
      </dgm:t>
    </dgm:pt>
    <dgm:pt modelId="{2A9E57E6-1A9D-477D-B922-4713CFE5EA13}" type="pres">
      <dgm:prSet presAssocID="{46F59ADB-7619-4108-A236-297A02E947CA}" presName="sibTrans" presStyleCnt="0"/>
      <dgm:spPr/>
      <dgm:t>
        <a:bodyPr/>
        <a:lstStyle/>
        <a:p>
          <a:endParaRPr lang="fr-FR"/>
        </a:p>
      </dgm:t>
    </dgm:pt>
    <dgm:pt modelId="{85F4FFCB-B159-4DFA-A303-70E0C49AE0DB}" type="pres">
      <dgm:prSet presAssocID="{10CCBCF3-022D-4161-A130-44DEB928C902}" presName="node" presStyleLbl="node1" presStyleIdx="5" presStyleCnt="6">
        <dgm:presLayoutVars>
          <dgm:bulletEnabled val="1"/>
        </dgm:presLayoutVars>
      </dgm:prSet>
      <dgm:spPr/>
      <dgm:t>
        <a:bodyPr/>
        <a:lstStyle/>
        <a:p>
          <a:endParaRPr lang="fr-FR"/>
        </a:p>
      </dgm:t>
    </dgm:pt>
  </dgm:ptLst>
  <dgm:cxnLst>
    <dgm:cxn modelId="{C85D019E-C4EC-448A-BBBE-67AC7C67A50B}" type="presOf" srcId="{50E092B2-CD4A-4E0C-85EB-9C995B72D6EB}" destId="{2CF7A446-831D-410D-99F0-5D5FA7390197}" srcOrd="0" destOrd="0" presId="urn:microsoft.com/office/officeart/2005/8/layout/default"/>
    <dgm:cxn modelId="{7DA594FD-A70B-42A3-A1E7-3B05EA430ABF}" srcId="{CC8D8278-0254-405D-8B49-5F5FD68C5358}" destId="{272C95E5-5088-4821-A5FB-80C8834A9361}" srcOrd="3" destOrd="0" parTransId="{63D4F358-772B-4A83-97CF-159F81EB8D3E}" sibTransId="{8FA31D0F-D31A-4CAA-8AD6-DEA5E287332E}"/>
    <dgm:cxn modelId="{6D52529B-35BF-4566-B50E-81DA3A5ADD27}" srcId="{CC8D8278-0254-405D-8B49-5F5FD68C5358}" destId="{10CCBCF3-022D-4161-A130-44DEB928C902}" srcOrd="5" destOrd="0" parTransId="{FAA17382-618E-4272-B5CB-32D17725A761}" sibTransId="{73473DB5-E830-405F-BAA3-4C5CCDF4F452}"/>
    <dgm:cxn modelId="{AB0FBAE5-D274-41BE-8EB2-4A295EE3340F}" srcId="{CC8D8278-0254-405D-8B49-5F5FD68C5358}" destId="{7BB0F3B1-B17D-4043-9825-E5B8101641C2}" srcOrd="2" destOrd="0" parTransId="{69AEBE3C-26B4-4E42-856D-7C3A61045899}" sibTransId="{838AE6D7-4B54-4DC5-8B8B-84FB7779049C}"/>
    <dgm:cxn modelId="{CB590023-2D7F-43AD-B1DA-D6780434DF40}" type="presOf" srcId="{5859A9DB-269B-436B-B4D7-856D75BD1F04}" destId="{1FAEF2A1-0F3D-48FF-BE92-9747B05B3199}" srcOrd="0" destOrd="0" presId="urn:microsoft.com/office/officeart/2005/8/layout/default"/>
    <dgm:cxn modelId="{5F602D5F-A522-4594-97E5-D057F50EEC11}" type="presOf" srcId="{10CCBCF3-022D-4161-A130-44DEB928C902}" destId="{85F4FFCB-B159-4DFA-A303-70E0C49AE0DB}" srcOrd="0" destOrd="0" presId="urn:microsoft.com/office/officeart/2005/8/layout/default"/>
    <dgm:cxn modelId="{3D2EAEEF-7ADB-4B70-B173-EB698C051DCB}" srcId="{CC8D8278-0254-405D-8B49-5F5FD68C5358}" destId="{50E092B2-CD4A-4E0C-85EB-9C995B72D6EB}" srcOrd="4" destOrd="0" parTransId="{FF229792-FE30-44E2-8594-8F8FB90FE94B}" sibTransId="{46F59ADB-7619-4108-A236-297A02E947CA}"/>
    <dgm:cxn modelId="{1DC7E1D2-FB87-4B9A-BDED-0CC1EF724188}" srcId="{CC8D8278-0254-405D-8B49-5F5FD68C5358}" destId="{7B123081-4810-4AB2-909A-D63D24025217}" srcOrd="1" destOrd="0" parTransId="{D6919B8C-DF93-4C30-AB70-70DBDC85E6D1}" sibTransId="{F0D99082-ADE9-4204-8483-59E84F86DED3}"/>
    <dgm:cxn modelId="{D0C45A3B-DC97-4525-BFA3-3833E0C4F5A7}" type="presOf" srcId="{7BB0F3B1-B17D-4043-9825-E5B8101641C2}" destId="{0B365BA3-08CB-4998-A742-E99CDB51AD51}" srcOrd="0" destOrd="0" presId="urn:microsoft.com/office/officeart/2005/8/layout/default"/>
    <dgm:cxn modelId="{13FC0B93-9CB5-446C-886E-F0EEF396F1A8}" type="presOf" srcId="{272C95E5-5088-4821-A5FB-80C8834A9361}" destId="{78EF7411-257B-467C-8C0A-97214F92DC36}" srcOrd="0" destOrd="0" presId="urn:microsoft.com/office/officeart/2005/8/layout/default"/>
    <dgm:cxn modelId="{F90313A4-3035-4AA3-A7D2-61334E0DF8CA}" type="presOf" srcId="{CC8D8278-0254-405D-8B49-5F5FD68C5358}" destId="{929B92D7-4220-473B-866C-E4A4ADDD758A}" srcOrd="0" destOrd="0" presId="urn:microsoft.com/office/officeart/2005/8/layout/default"/>
    <dgm:cxn modelId="{2E2C10B3-9A4C-4790-974A-5633B9ADC232}" type="presOf" srcId="{7B123081-4810-4AB2-909A-D63D24025217}" destId="{E025D5B2-3013-446D-AF2A-28CD89F5F3C9}" srcOrd="0" destOrd="0" presId="urn:microsoft.com/office/officeart/2005/8/layout/default"/>
    <dgm:cxn modelId="{E1C83D58-1D74-4587-916B-6991CD1B0DAC}" srcId="{CC8D8278-0254-405D-8B49-5F5FD68C5358}" destId="{5859A9DB-269B-436B-B4D7-856D75BD1F04}" srcOrd="0" destOrd="0" parTransId="{99093799-EA92-412C-8F38-8E699B0CA571}" sibTransId="{31337554-87D8-44F6-914B-D8C9A7E6F9F8}"/>
    <dgm:cxn modelId="{FC15219B-2D65-400B-A4E7-136A4C9D1EC8}" type="presParOf" srcId="{929B92D7-4220-473B-866C-E4A4ADDD758A}" destId="{1FAEF2A1-0F3D-48FF-BE92-9747B05B3199}" srcOrd="0" destOrd="0" presId="urn:microsoft.com/office/officeart/2005/8/layout/default"/>
    <dgm:cxn modelId="{5351B296-EF3B-4179-9849-140FD20681E2}" type="presParOf" srcId="{929B92D7-4220-473B-866C-E4A4ADDD758A}" destId="{FE96C62E-A517-42BB-88D1-3523E625832C}" srcOrd="1" destOrd="0" presId="urn:microsoft.com/office/officeart/2005/8/layout/default"/>
    <dgm:cxn modelId="{0AA258D2-5ACD-4E88-B24A-3712C9DDDDFB}" type="presParOf" srcId="{929B92D7-4220-473B-866C-E4A4ADDD758A}" destId="{E025D5B2-3013-446D-AF2A-28CD89F5F3C9}" srcOrd="2" destOrd="0" presId="urn:microsoft.com/office/officeart/2005/8/layout/default"/>
    <dgm:cxn modelId="{CF18DEBA-5E45-46F9-84F1-7BB1B9D6751F}" type="presParOf" srcId="{929B92D7-4220-473B-866C-E4A4ADDD758A}" destId="{24FE1E95-5C5B-4710-932E-A3586CC086DA}" srcOrd="3" destOrd="0" presId="urn:microsoft.com/office/officeart/2005/8/layout/default"/>
    <dgm:cxn modelId="{9A546D8B-3AEF-4201-A47C-9EA6F4029900}" type="presParOf" srcId="{929B92D7-4220-473B-866C-E4A4ADDD758A}" destId="{0B365BA3-08CB-4998-A742-E99CDB51AD51}" srcOrd="4" destOrd="0" presId="urn:microsoft.com/office/officeart/2005/8/layout/default"/>
    <dgm:cxn modelId="{6AFA94C4-8A68-4AEC-B4E4-844497BCFBFB}" type="presParOf" srcId="{929B92D7-4220-473B-866C-E4A4ADDD758A}" destId="{EDBE7A5D-B4BD-4266-83F7-50DB102C7772}" srcOrd="5" destOrd="0" presId="urn:microsoft.com/office/officeart/2005/8/layout/default"/>
    <dgm:cxn modelId="{ED4C8FF0-974E-49E3-9D4E-DC740059A127}" type="presParOf" srcId="{929B92D7-4220-473B-866C-E4A4ADDD758A}" destId="{78EF7411-257B-467C-8C0A-97214F92DC36}" srcOrd="6" destOrd="0" presId="urn:microsoft.com/office/officeart/2005/8/layout/default"/>
    <dgm:cxn modelId="{7D390C22-E35D-4FAB-A52E-D5CAA2BAB25D}" type="presParOf" srcId="{929B92D7-4220-473B-866C-E4A4ADDD758A}" destId="{61315228-7D31-484E-9DFF-CE0724B4B425}" srcOrd="7" destOrd="0" presId="urn:microsoft.com/office/officeart/2005/8/layout/default"/>
    <dgm:cxn modelId="{10189D15-08BC-4C5B-A688-2FB45E64AB8C}" type="presParOf" srcId="{929B92D7-4220-473B-866C-E4A4ADDD758A}" destId="{2CF7A446-831D-410D-99F0-5D5FA7390197}" srcOrd="8" destOrd="0" presId="urn:microsoft.com/office/officeart/2005/8/layout/default"/>
    <dgm:cxn modelId="{BC33A2A8-5327-4976-B3B4-C3406BBB4ECC}" type="presParOf" srcId="{929B92D7-4220-473B-866C-E4A4ADDD758A}" destId="{2A9E57E6-1A9D-477D-B922-4713CFE5EA13}" srcOrd="9" destOrd="0" presId="urn:microsoft.com/office/officeart/2005/8/layout/default"/>
    <dgm:cxn modelId="{88965401-DDCA-420E-91A1-6B3548998C69}" type="presParOf" srcId="{929B92D7-4220-473B-866C-E4A4ADDD758A}" destId="{85F4FFCB-B159-4DFA-A303-70E0C49AE0D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D8278-0254-405D-8B49-5F5FD68C5358}" type="doc">
      <dgm:prSet loTypeId="urn:microsoft.com/office/officeart/2005/8/layout/default" loCatId="list" qsTypeId="urn:microsoft.com/office/officeart/2005/8/quickstyle/simple2" qsCatId="simple" csTypeId="urn:microsoft.com/office/officeart/2005/8/colors/colorful3" csCatId="colorful" phldr="1"/>
      <dgm:spPr/>
      <dgm:t>
        <a:bodyPr/>
        <a:lstStyle/>
        <a:p>
          <a:endParaRPr lang="fr-FR"/>
        </a:p>
      </dgm:t>
    </dgm:pt>
    <dgm:pt modelId="{033E39E5-D785-4F42-9929-01AE4E3BFA68}">
      <dgm:prSet phldrT="[Texte]"/>
      <dgm:spPr/>
      <dgm:t>
        <a:bodyPr/>
        <a:lstStyle/>
        <a:p>
          <a:r>
            <a:rPr lang="fr-FR" dirty="0" smtClean="0"/>
            <a:t>Anglais pour les affaires</a:t>
          </a:r>
          <a:endParaRPr lang="fr-FR" dirty="0"/>
        </a:p>
      </dgm:t>
    </dgm:pt>
    <dgm:pt modelId="{48B54AD8-EE27-4A25-BF4F-33DAA46FECA5}" type="parTrans" cxnId="{8703EACB-CB32-4A82-9B34-31B6C4EFF2BD}">
      <dgm:prSet/>
      <dgm:spPr/>
      <dgm:t>
        <a:bodyPr/>
        <a:lstStyle/>
        <a:p>
          <a:endParaRPr lang="fr-FR"/>
        </a:p>
      </dgm:t>
    </dgm:pt>
    <dgm:pt modelId="{6CCD3C65-EE55-4812-B226-34557F39C363}" type="sibTrans" cxnId="{8703EACB-CB32-4A82-9B34-31B6C4EFF2BD}">
      <dgm:prSet/>
      <dgm:spPr/>
      <dgm:t>
        <a:bodyPr/>
        <a:lstStyle/>
        <a:p>
          <a:endParaRPr lang="fr-FR"/>
        </a:p>
      </dgm:t>
    </dgm:pt>
    <dgm:pt modelId="{D8E8E1CC-990F-4B1E-A6D5-76B28DA97559}">
      <dgm:prSet phldrT="[Texte]"/>
      <dgm:spPr>
        <a:solidFill>
          <a:srgbClr val="EEB500"/>
        </a:solidFill>
      </dgm:spPr>
      <dgm:t>
        <a:bodyPr/>
        <a:lstStyle/>
        <a:p>
          <a:r>
            <a:rPr lang="fr-FR" dirty="0" smtClean="0"/>
            <a:t>Conduite de la production industries agroalimentaire</a:t>
          </a:r>
          <a:endParaRPr lang="fr-FR" dirty="0"/>
        </a:p>
      </dgm:t>
    </dgm:pt>
    <dgm:pt modelId="{3620A56B-B160-4E94-8901-3B0644AC50CE}" type="parTrans" cxnId="{A09CCEC8-0A07-4B9A-9366-7C95225FE84D}">
      <dgm:prSet/>
      <dgm:spPr/>
      <dgm:t>
        <a:bodyPr/>
        <a:lstStyle/>
        <a:p>
          <a:endParaRPr lang="fr-FR"/>
        </a:p>
      </dgm:t>
    </dgm:pt>
    <dgm:pt modelId="{AB1226E3-0BB8-4EE3-9135-C5D2C6F0056C}" type="sibTrans" cxnId="{A09CCEC8-0A07-4B9A-9366-7C95225FE84D}">
      <dgm:prSet/>
      <dgm:spPr/>
      <dgm:t>
        <a:bodyPr/>
        <a:lstStyle/>
        <a:p>
          <a:endParaRPr lang="fr-FR"/>
        </a:p>
      </dgm:t>
    </dgm:pt>
    <dgm:pt modelId="{AF453D6F-C1E2-4B4E-A853-959FB5F8D4EF}">
      <dgm:prSet phldrT="[Texte]"/>
      <dgm:spPr/>
      <dgm:t>
        <a:bodyPr/>
        <a:lstStyle/>
        <a:p>
          <a:r>
            <a:rPr lang="fr-FR" dirty="0" smtClean="0"/>
            <a:t>Interactions atmosphère emballage et aliments</a:t>
          </a:r>
          <a:endParaRPr lang="fr-FR" dirty="0"/>
        </a:p>
      </dgm:t>
    </dgm:pt>
    <dgm:pt modelId="{D3CFA658-E604-496A-B1FD-34F4C04314FA}" type="parTrans" cxnId="{6168D6A6-5F9C-4273-A508-DEBABBAB3258}">
      <dgm:prSet/>
      <dgm:spPr/>
      <dgm:t>
        <a:bodyPr/>
        <a:lstStyle/>
        <a:p>
          <a:endParaRPr lang="fr-FR"/>
        </a:p>
      </dgm:t>
    </dgm:pt>
    <dgm:pt modelId="{5284AE9A-4179-4A34-A48D-22894D7229BE}" type="sibTrans" cxnId="{6168D6A6-5F9C-4273-A508-DEBABBAB3258}">
      <dgm:prSet/>
      <dgm:spPr/>
      <dgm:t>
        <a:bodyPr/>
        <a:lstStyle/>
        <a:p>
          <a:endParaRPr lang="fr-FR"/>
        </a:p>
      </dgm:t>
    </dgm:pt>
    <dgm:pt modelId="{FDE78B82-2B2C-4A1F-9215-558522110484}">
      <dgm:prSet phldrT="[Texte]"/>
      <dgm:spPr>
        <a:solidFill>
          <a:srgbClr val="92D050"/>
        </a:solidFill>
      </dgm:spPr>
      <dgm:t>
        <a:bodyPr/>
        <a:lstStyle/>
        <a:p>
          <a:r>
            <a:rPr lang="fr-FR" dirty="0" smtClean="0"/>
            <a:t>Innovation et transfert de technologie</a:t>
          </a:r>
          <a:endParaRPr lang="fr-FR" dirty="0"/>
        </a:p>
      </dgm:t>
    </dgm:pt>
    <dgm:pt modelId="{74098A82-3BDE-4D5C-B4E2-353D0205038B}" type="parTrans" cxnId="{9CCE349F-BC8D-4086-A19C-A3DCACC2F18A}">
      <dgm:prSet/>
      <dgm:spPr/>
      <dgm:t>
        <a:bodyPr/>
        <a:lstStyle/>
        <a:p>
          <a:endParaRPr lang="fr-FR"/>
        </a:p>
      </dgm:t>
    </dgm:pt>
    <dgm:pt modelId="{3DFFD2FD-9BEB-41D7-B46A-00104384FED5}" type="sibTrans" cxnId="{9CCE349F-BC8D-4086-A19C-A3DCACC2F18A}">
      <dgm:prSet/>
      <dgm:spPr/>
      <dgm:t>
        <a:bodyPr/>
        <a:lstStyle/>
        <a:p>
          <a:endParaRPr lang="fr-FR"/>
        </a:p>
      </dgm:t>
    </dgm:pt>
    <dgm:pt modelId="{CC59D1C9-3743-4DF5-BB30-41C54874EA45}">
      <dgm:prSet phldrT="[Texte]"/>
      <dgm:spPr>
        <a:solidFill>
          <a:schemeClr val="accent1">
            <a:lumMod val="75000"/>
          </a:schemeClr>
        </a:solidFill>
      </dgm:spPr>
      <dgm:t>
        <a:bodyPr/>
        <a:lstStyle/>
        <a:p>
          <a:r>
            <a:rPr lang="fr-FR" dirty="0" smtClean="0"/>
            <a:t>Microbiologie industrielle</a:t>
          </a:r>
          <a:endParaRPr lang="fr-FR" dirty="0"/>
        </a:p>
      </dgm:t>
    </dgm:pt>
    <dgm:pt modelId="{1F8F59AC-71F0-46B2-80C5-AC97FA6DE70B}" type="parTrans" cxnId="{7DAE429F-9CE2-46E6-8E9F-2DEFEE50451E}">
      <dgm:prSet/>
      <dgm:spPr/>
      <dgm:t>
        <a:bodyPr/>
        <a:lstStyle/>
        <a:p>
          <a:endParaRPr lang="fr-FR"/>
        </a:p>
      </dgm:t>
    </dgm:pt>
    <dgm:pt modelId="{36C83C5A-8388-4828-8E07-3FB3D5AFBD78}" type="sibTrans" cxnId="{7DAE429F-9CE2-46E6-8E9F-2DEFEE50451E}">
      <dgm:prSet/>
      <dgm:spPr/>
      <dgm:t>
        <a:bodyPr/>
        <a:lstStyle/>
        <a:p>
          <a:endParaRPr lang="fr-FR"/>
        </a:p>
      </dgm:t>
    </dgm:pt>
    <dgm:pt modelId="{DBB28DB8-D055-4D76-9CE8-D3DD213267C2}">
      <dgm:prSet/>
      <dgm:spPr/>
      <dgm:t>
        <a:bodyPr/>
        <a:lstStyle/>
        <a:p>
          <a:r>
            <a:rPr lang="fr-FR" dirty="0" smtClean="0"/>
            <a:t>Gestion de la sécurité sanitaire des aliments</a:t>
          </a:r>
          <a:endParaRPr lang="fr-FR" dirty="0"/>
        </a:p>
      </dgm:t>
    </dgm:pt>
    <dgm:pt modelId="{04E088A0-9504-4D54-A35D-4A795499C6F7}" type="parTrans" cxnId="{9940DF24-7D93-481C-AC47-50B3B66793AA}">
      <dgm:prSet/>
      <dgm:spPr/>
      <dgm:t>
        <a:bodyPr/>
        <a:lstStyle/>
        <a:p>
          <a:endParaRPr lang="fr-FR"/>
        </a:p>
      </dgm:t>
    </dgm:pt>
    <dgm:pt modelId="{D01268DB-9E30-4E4E-BFC6-85C18BC80C5E}" type="sibTrans" cxnId="{9940DF24-7D93-481C-AC47-50B3B66793AA}">
      <dgm:prSet/>
      <dgm:spPr/>
      <dgm:t>
        <a:bodyPr/>
        <a:lstStyle/>
        <a:p>
          <a:endParaRPr lang="fr-FR"/>
        </a:p>
      </dgm:t>
    </dgm:pt>
    <dgm:pt modelId="{2C12DCD9-CF6A-4345-B058-A4BD7697D8B4}">
      <dgm:prSet/>
      <dgm:spPr>
        <a:solidFill>
          <a:srgbClr val="0094C8"/>
        </a:solidFill>
      </dgm:spPr>
      <dgm:t>
        <a:bodyPr/>
        <a:lstStyle/>
        <a:p>
          <a:r>
            <a:rPr lang="fr-FR" dirty="0" smtClean="0"/>
            <a:t>Principales filières de transformation 2</a:t>
          </a:r>
          <a:endParaRPr lang="fr-FR" dirty="0"/>
        </a:p>
      </dgm:t>
    </dgm:pt>
    <dgm:pt modelId="{06F9805C-C478-4AAD-AC7E-2F31AE2BB5D8}" type="parTrans" cxnId="{FE3D6762-82B6-4807-B124-11117A255646}">
      <dgm:prSet/>
      <dgm:spPr/>
      <dgm:t>
        <a:bodyPr/>
        <a:lstStyle/>
        <a:p>
          <a:endParaRPr lang="fr-FR"/>
        </a:p>
      </dgm:t>
    </dgm:pt>
    <dgm:pt modelId="{62A71BBB-0A70-49FF-A6EE-DBEC11568D1D}" type="sibTrans" cxnId="{FE3D6762-82B6-4807-B124-11117A255646}">
      <dgm:prSet/>
      <dgm:spPr/>
      <dgm:t>
        <a:bodyPr/>
        <a:lstStyle/>
        <a:p>
          <a:endParaRPr lang="fr-FR"/>
        </a:p>
      </dgm:t>
    </dgm:pt>
    <dgm:pt modelId="{9858AE01-D784-417F-A10D-729B75A94D9D}" type="pres">
      <dgm:prSet presAssocID="{CC8D8278-0254-405D-8B49-5F5FD68C5358}" presName="diagram" presStyleCnt="0">
        <dgm:presLayoutVars>
          <dgm:dir/>
          <dgm:resizeHandles val="exact"/>
        </dgm:presLayoutVars>
      </dgm:prSet>
      <dgm:spPr/>
      <dgm:t>
        <a:bodyPr/>
        <a:lstStyle/>
        <a:p>
          <a:endParaRPr lang="fr-FR"/>
        </a:p>
      </dgm:t>
    </dgm:pt>
    <dgm:pt modelId="{A59A04E6-83A8-49B4-BB97-766AAF8ED57B}" type="pres">
      <dgm:prSet presAssocID="{033E39E5-D785-4F42-9929-01AE4E3BFA68}" presName="node" presStyleLbl="node1" presStyleIdx="0" presStyleCnt="7">
        <dgm:presLayoutVars>
          <dgm:bulletEnabled val="1"/>
        </dgm:presLayoutVars>
      </dgm:prSet>
      <dgm:spPr/>
      <dgm:t>
        <a:bodyPr/>
        <a:lstStyle/>
        <a:p>
          <a:endParaRPr lang="fr-FR"/>
        </a:p>
      </dgm:t>
    </dgm:pt>
    <dgm:pt modelId="{8A2CEB8B-603B-4D40-96E0-FE8DFC4D75F8}" type="pres">
      <dgm:prSet presAssocID="{6CCD3C65-EE55-4812-B226-34557F39C363}" presName="sibTrans" presStyleCnt="0"/>
      <dgm:spPr/>
      <dgm:t>
        <a:bodyPr/>
        <a:lstStyle/>
        <a:p>
          <a:endParaRPr lang="fr-FR"/>
        </a:p>
      </dgm:t>
    </dgm:pt>
    <dgm:pt modelId="{4B9F950F-2D5F-478C-BF07-B9580F8C6FD3}" type="pres">
      <dgm:prSet presAssocID="{D8E8E1CC-990F-4B1E-A6D5-76B28DA97559}" presName="node" presStyleLbl="node1" presStyleIdx="1" presStyleCnt="7">
        <dgm:presLayoutVars>
          <dgm:bulletEnabled val="1"/>
        </dgm:presLayoutVars>
      </dgm:prSet>
      <dgm:spPr/>
      <dgm:t>
        <a:bodyPr/>
        <a:lstStyle/>
        <a:p>
          <a:endParaRPr lang="fr-FR"/>
        </a:p>
      </dgm:t>
    </dgm:pt>
    <dgm:pt modelId="{73C0F186-0DBD-4729-B003-4FFED3B89584}" type="pres">
      <dgm:prSet presAssocID="{AB1226E3-0BB8-4EE3-9135-C5D2C6F0056C}" presName="sibTrans" presStyleCnt="0"/>
      <dgm:spPr/>
      <dgm:t>
        <a:bodyPr/>
        <a:lstStyle/>
        <a:p>
          <a:endParaRPr lang="fr-FR"/>
        </a:p>
      </dgm:t>
    </dgm:pt>
    <dgm:pt modelId="{6C28FDB3-BD61-45B4-8132-CB98299DBA82}" type="pres">
      <dgm:prSet presAssocID="{AF453D6F-C1E2-4B4E-A853-959FB5F8D4EF}" presName="node" presStyleLbl="node1" presStyleIdx="2" presStyleCnt="7">
        <dgm:presLayoutVars>
          <dgm:bulletEnabled val="1"/>
        </dgm:presLayoutVars>
      </dgm:prSet>
      <dgm:spPr/>
      <dgm:t>
        <a:bodyPr/>
        <a:lstStyle/>
        <a:p>
          <a:endParaRPr lang="fr-FR"/>
        </a:p>
      </dgm:t>
    </dgm:pt>
    <dgm:pt modelId="{5A9E9916-A365-4FA1-AAF3-87F5497A3A66}" type="pres">
      <dgm:prSet presAssocID="{5284AE9A-4179-4A34-A48D-22894D7229BE}" presName="sibTrans" presStyleCnt="0"/>
      <dgm:spPr/>
      <dgm:t>
        <a:bodyPr/>
        <a:lstStyle/>
        <a:p>
          <a:endParaRPr lang="fr-FR"/>
        </a:p>
      </dgm:t>
    </dgm:pt>
    <dgm:pt modelId="{3F9A3D3E-8DAF-411D-868A-724E59E9A97F}" type="pres">
      <dgm:prSet presAssocID="{FDE78B82-2B2C-4A1F-9215-558522110484}" presName="node" presStyleLbl="node1" presStyleIdx="3" presStyleCnt="7">
        <dgm:presLayoutVars>
          <dgm:bulletEnabled val="1"/>
        </dgm:presLayoutVars>
      </dgm:prSet>
      <dgm:spPr/>
      <dgm:t>
        <a:bodyPr/>
        <a:lstStyle/>
        <a:p>
          <a:endParaRPr lang="fr-FR"/>
        </a:p>
      </dgm:t>
    </dgm:pt>
    <dgm:pt modelId="{5F420EF0-398E-4B84-AACE-981C7B68251A}" type="pres">
      <dgm:prSet presAssocID="{3DFFD2FD-9BEB-41D7-B46A-00104384FED5}" presName="sibTrans" presStyleCnt="0"/>
      <dgm:spPr/>
      <dgm:t>
        <a:bodyPr/>
        <a:lstStyle/>
        <a:p>
          <a:endParaRPr lang="fr-FR"/>
        </a:p>
      </dgm:t>
    </dgm:pt>
    <dgm:pt modelId="{ECA3DC93-99A4-4757-9C51-86588C1A8849}" type="pres">
      <dgm:prSet presAssocID="{CC59D1C9-3743-4DF5-BB30-41C54874EA45}" presName="node" presStyleLbl="node1" presStyleIdx="4" presStyleCnt="7">
        <dgm:presLayoutVars>
          <dgm:bulletEnabled val="1"/>
        </dgm:presLayoutVars>
      </dgm:prSet>
      <dgm:spPr/>
      <dgm:t>
        <a:bodyPr/>
        <a:lstStyle/>
        <a:p>
          <a:endParaRPr lang="fr-FR"/>
        </a:p>
      </dgm:t>
    </dgm:pt>
    <dgm:pt modelId="{F2115492-A8FA-442C-BF00-DD95C75BA0FF}" type="pres">
      <dgm:prSet presAssocID="{36C83C5A-8388-4828-8E07-3FB3D5AFBD78}" presName="sibTrans" presStyleCnt="0"/>
      <dgm:spPr/>
      <dgm:t>
        <a:bodyPr/>
        <a:lstStyle/>
        <a:p>
          <a:endParaRPr lang="fr-FR"/>
        </a:p>
      </dgm:t>
    </dgm:pt>
    <dgm:pt modelId="{75126C1A-20F8-46D0-B873-3AFE308D9201}" type="pres">
      <dgm:prSet presAssocID="{DBB28DB8-D055-4D76-9CE8-D3DD213267C2}" presName="node" presStyleLbl="node1" presStyleIdx="5" presStyleCnt="7">
        <dgm:presLayoutVars>
          <dgm:bulletEnabled val="1"/>
        </dgm:presLayoutVars>
      </dgm:prSet>
      <dgm:spPr/>
      <dgm:t>
        <a:bodyPr/>
        <a:lstStyle/>
        <a:p>
          <a:endParaRPr lang="fr-FR"/>
        </a:p>
      </dgm:t>
    </dgm:pt>
    <dgm:pt modelId="{BF3B58F3-AAF2-420A-85F7-DCA63B224A82}" type="pres">
      <dgm:prSet presAssocID="{D01268DB-9E30-4E4E-BFC6-85C18BC80C5E}" presName="sibTrans" presStyleCnt="0"/>
      <dgm:spPr/>
      <dgm:t>
        <a:bodyPr/>
        <a:lstStyle/>
        <a:p>
          <a:endParaRPr lang="fr-FR"/>
        </a:p>
      </dgm:t>
    </dgm:pt>
    <dgm:pt modelId="{BABEB6EA-D5E7-40B9-BC63-C7DB937F86D3}" type="pres">
      <dgm:prSet presAssocID="{2C12DCD9-CF6A-4345-B058-A4BD7697D8B4}" presName="node" presStyleLbl="node1" presStyleIdx="6" presStyleCnt="7">
        <dgm:presLayoutVars>
          <dgm:bulletEnabled val="1"/>
        </dgm:presLayoutVars>
      </dgm:prSet>
      <dgm:spPr/>
      <dgm:t>
        <a:bodyPr/>
        <a:lstStyle/>
        <a:p>
          <a:endParaRPr lang="fr-FR"/>
        </a:p>
      </dgm:t>
    </dgm:pt>
  </dgm:ptLst>
  <dgm:cxnLst>
    <dgm:cxn modelId="{8703EACB-CB32-4A82-9B34-31B6C4EFF2BD}" srcId="{CC8D8278-0254-405D-8B49-5F5FD68C5358}" destId="{033E39E5-D785-4F42-9929-01AE4E3BFA68}" srcOrd="0" destOrd="0" parTransId="{48B54AD8-EE27-4A25-BF4F-33DAA46FECA5}" sibTransId="{6CCD3C65-EE55-4812-B226-34557F39C363}"/>
    <dgm:cxn modelId="{D5F034FE-C9F5-4281-A6EA-DF3A977C6D21}" type="presOf" srcId="{FDE78B82-2B2C-4A1F-9215-558522110484}" destId="{3F9A3D3E-8DAF-411D-868A-724E59E9A97F}" srcOrd="0" destOrd="0" presId="urn:microsoft.com/office/officeart/2005/8/layout/default"/>
    <dgm:cxn modelId="{A8A1A940-4C9F-4D9C-AD44-FA4F2DAC77F1}" type="presOf" srcId="{CC59D1C9-3743-4DF5-BB30-41C54874EA45}" destId="{ECA3DC93-99A4-4757-9C51-86588C1A8849}" srcOrd="0" destOrd="0" presId="urn:microsoft.com/office/officeart/2005/8/layout/default"/>
    <dgm:cxn modelId="{9CCE349F-BC8D-4086-A19C-A3DCACC2F18A}" srcId="{CC8D8278-0254-405D-8B49-5F5FD68C5358}" destId="{FDE78B82-2B2C-4A1F-9215-558522110484}" srcOrd="3" destOrd="0" parTransId="{74098A82-3BDE-4D5C-B4E2-353D0205038B}" sibTransId="{3DFFD2FD-9BEB-41D7-B46A-00104384FED5}"/>
    <dgm:cxn modelId="{C9296D2F-C9F3-4F26-AEF4-5A6A3CF61113}" type="presOf" srcId="{CC8D8278-0254-405D-8B49-5F5FD68C5358}" destId="{9858AE01-D784-417F-A10D-729B75A94D9D}" srcOrd="0" destOrd="0" presId="urn:microsoft.com/office/officeart/2005/8/layout/default"/>
    <dgm:cxn modelId="{937F0409-CCBC-4AB6-9C6E-3684814A3162}" type="presOf" srcId="{2C12DCD9-CF6A-4345-B058-A4BD7697D8B4}" destId="{BABEB6EA-D5E7-40B9-BC63-C7DB937F86D3}" srcOrd="0" destOrd="0" presId="urn:microsoft.com/office/officeart/2005/8/layout/default"/>
    <dgm:cxn modelId="{98EB3669-48CE-4EBC-B12C-BF9A4821FD29}" type="presOf" srcId="{AF453D6F-C1E2-4B4E-A853-959FB5F8D4EF}" destId="{6C28FDB3-BD61-45B4-8132-CB98299DBA82}" srcOrd="0" destOrd="0" presId="urn:microsoft.com/office/officeart/2005/8/layout/default"/>
    <dgm:cxn modelId="{6168D6A6-5F9C-4273-A508-DEBABBAB3258}" srcId="{CC8D8278-0254-405D-8B49-5F5FD68C5358}" destId="{AF453D6F-C1E2-4B4E-A853-959FB5F8D4EF}" srcOrd="2" destOrd="0" parTransId="{D3CFA658-E604-496A-B1FD-34F4C04314FA}" sibTransId="{5284AE9A-4179-4A34-A48D-22894D7229BE}"/>
    <dgm:cxn modelId="{7DAE429F-9CE2-46E6-8E9F-2DEFEE50451E}" srcId="{CC8D8278-0254-405D-8B49-5F5FD68C5358}" destId="{CC59D1C9-3743-4DF5-BB30-41C54874EA45}" srcOrd="4" destOrd="0" parTransId="{1F8F59AC-71F0-46B2-80C5-AC97FA6DE70B}" sibTransId="{36C83C5A-8388-4828-8E07-3FB3D5AFBD78}"/>
    <dgm:cxn modelId="{F52B4E4D-9055-4D73-8BA0-4C4EC3B98343}" type="presOf" srcId="{D8E8E1CC-990F-4B1E-A6D5-76B28DA97559}" destId="{4B9F950F-2D5F-478C-BF07-B9580F8C6FD3}" srcOrd="0" destOrd="0" presId="urn:microsoft.com/office/officeart/2005/8/layout/default"/>
    <dgm:cxn modelId="{506EB9A6-98A3-4DC8-8AAE-47C6DBB78196}" type="presOf" srcId="{DBB28DB8-D055-4D76-9CE8-D3DD213267C2}" destId="{75126C1A-20F8-46D0-B873-3AFE308D9201}" srcOrd="0" destOrd="0" presId="urn:microsoft.com/office/officeart/2005/8/layout/default"/>
    <dgm:cxn modelId="{50868842-F7C4-4A5B-B0EE-D1C2E6813C85}" type="presOf" srcId="{033E39E5-D785-4F42-9929-01AE4E3BFA68}" destId="{A59A04E6-83A8-49B4-BB97-766AAF8ED57B}" srcOrd="0" destOrd="0" presId="urn:microsoft.com/office/officeart/2005/8/layout/default"/>
    <dgm:cxn modelId="{A09CCEC8-0A07-4B9A-9366-7C95225FE84D}" srcId="{CC8D8278-0254-405D-8B49-5F5FD68C5358}" destId="{D8E8E1CC-990F-4B1E-A6D5-76B28DA97559}" srcOrd="1" destOrd="0" parTransId="{3620A56B-B160-4E94-8901-3B0644AC50CE}" sibTransId="{AB1226E3-0BB8-4EE3-9135-C5D2C6F0056C}"/>
    <dgm:cxn modelId="{FE3D6762-82B6-4807-B124-11117A255646}" srcId="{CC8D8278-0254-405D-8B49-5F5FD68C5358}" destId="{2C12DCD9-CF6A-4345-B058-A4BD7697D8B4}" srcOrd="6" destOrd="0" parTransId="{06F9805C-C478-4AAD-AC7E-2F31AE2BB5D8}" sibTransId="{62A71BBB-0A70-49FF-A6EE-DBEC11568D1D}"/>
    <dgm:cxn modelId="{9940DF24-7D93-481C-AC47-50B3B66793AA}" srcId="{CC8D8278-0254-405D-8B49-5F5FD68C5358}" destId="{DBB28DB8-D055-4D76-9CE8-D3DD213267C2}" srcOrd="5" destOrd="0" parTransId="{04E088A0-9504-4D54-A35D-4A795499C6F7}" sibTransId="{D01268DB-9E30-4E4E-BFC6-85C18BC80C5E}"/>
    <dgm:cxn modelId="{85837E79-9059-4258-B1E6-0A206A613DE0}" type="presParOf" srcId="{9858AE01-D784-417F-A10D-729B75A94D9D}" destId="{A59A04E6-83A8-49B4-BB97-766AAF8ED57B}" srcOrd="0" destOrd="0" presId="urn:microsoft.com/office/officeart/2005/8/layout/default"/>
    <dgm:cxn modelId="{B1FB6BB6-5CA2-40B1-AFFC-90B1116E2E91}" type="presParOf" srcId="{9858AE01-D784-417F-A10D-729B75A94D9D}" destId="{8A2CEB8B-603B-4D40-96E0-FE8DFC4D75F8}" srcOrd="1" destOrd="0" presId="urn:microsoft.com/office/officeart/2005/8/layout/default"/>
    <dgm:cxn modelId="{771A1432-46CC-4075-861E-D5DCFED76C6F}" type="presParOf" srcId="{9858AE01-D784-417F-A10D-729B75A94D9D}" destId="{4B9F950F-2D5F-478C-BF07-B9580F8C6FD3}" srcOrd="2" destOrd="0" presId="urn:microsoft.com/office/officeart/2005/8/layout/default"/>
    <dgm:cxn modelId="{744640A0-582F-486B-A75B-B33E5FB571C2}" type="presParOf" srcId="{9858AE01-D784-417F-A10D-729B75A94D9D}" destId="{73C0F186-0DBD-4729-B003-4FFED3B89584}" srcOrd="3" destOrd="0" presId="urn:microsoft.com/office/officeart/2005/8/layout/default"/>
    <dgm:cxn modelId="{B15C2667-40E7-4CB5-AF2D-33AA0CC995C4}" type="presParOf" srcId="{9858AE01-D784-417F-A10D-729B75A94D9D}" destId="{6C28FDB3-BD61-45B4-8132-CB98299DBA82}" srcOrd="4" destOrd="0" presId="urn:microsoft.com/office/officeart/2005/8/layout/default"/>
    <dgm:cxn modelId="{08AD404F-7FB5-4551-97E8-C6DA4CB5616D}" type="presParOf" srcId="{9858AE01-D784-417F-A10D-729B75A94D9D}" destId="{5A9E9916-A365-4FA1-AAF3-87F5497A3A66}" srcOrd="5" destOrd="0" presId="urn:microsoft.com/office/officeart/2005/8/layout/default"/>
    <dgm:cxn modelId="{920C87FB-E27A-4DA7-96B6-76349A3DBBFE}" type="presParOf" srcId="{9858AE01-D784-417F-A10D-729B75A94D9D}" destId="{3F9A3D3E-8DAF-411D-868A-724E59E9A97F}" srcOrd="6" destOrd="0" presId="urn:microsoft.com/office/officeart/2005/8/layout/default"/>
    <dgm:cxn modelId="{126634EE-EF39-4990-AF8E-6E0AF77E959F}" type="presParOf" srcId="{9858AE01-D784-417F-A10D-729B75A94D9D}" destId="{5F420EF0-398E-4B84-AACE-981C7B68251A}" srcOrd="7" destOrd="0" presId="urn:microsoft.com/office/officeart/2005/8/layout/default"/>
    <dgm:cxn modelId="{A9442E20-6AC8-4EC0-9F8D-0999DAAAD3C7}" type="presParOf" srcId="{9858AE01-D784-417F-A10D-729B75A94D9D}" destId="{ECA3DC93-99A4-4757-9C51-86588C1A8849}" srcOrd="8" destOrd="0" presId="urn:microsoft.com/office/officeart/2005/8/layout/default"/>
    <dgm:cxn modelId="{5CBD6EA5-DD21-45AD-9D29-25EBD3BB1B2A}" type="presParOf" srcId="{9858AE01-D784-417F-A10D-729B75A94D9D}" destId="{F2115492-A8FA-442C-BF00-DD95C75BA0FF}" srcOrd="9" destOrd="0" presId="urn:microsoft.com/office/officeart/2005/8/layout/default"/>
    <dgm:cxn modelId="{EDE28317-B497-4C34-80B5-2827F6480DDE}" type="presParOf" srcId="{9858AE01-D784-417F-A10D-729B75A94D9D}" destId="{75126C1A-20F8-46D0-B873-3AFE308D9201}" srcOrd="10" destOrd="0" presId="urn:microsoft.com/office/officeart/2005/8/layout/default"/>
    <dgm:cxn modelId="{FB238566-876F-465F-9AE3-8902462335F8}" type="presParOf" srcId="{9858AE01-D784-417F-A10D-729B75A94D9D}" destId="{BF3B58F3-AAF2-420A-85F7-DCA63B224A82}" srcOrd="11" destOrd="0" presId="urn:microsoft.com/office/officeart/2005/8/layout/default"/>
    <dgm:cxn modelId="{EA9B8EC8-B97F-421C-8811-0C9104B8F6A6}" type="presParOf" srcId="{9858AE01-D784-417F-A10D-729B75A94D9D}" destId="{BABEB6EA-D5E7-40B9-BC63-C7DB937F86D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D8278-0254-405D-8B49-5F5FD68C5358}"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fr-FR"/>
        </a:p>
      </dgm:t>
    </dgm:pt>
    <dgm:pt modelId="{033E39E5-D785-4F42-9929-01AE4E3BFA68}">
      <dgm:prSet phldrT="[Texte]"/>
      <dgm:spPr/>
      <dgm:t>
        <a:bodyPr/>
        <a:lstStyle/>
        <a:p>
          <a:r>
            <a:rPr lang="fr-FR" dirty="0" smtClean="0"/>
            <a:t>Management des entreprises agroalimentaires</a:t>
          </a:r>
          <a:endParaRPr lang="fr-FR" dirty="0"/>
        </a:p>
      </dgm:t>
    </dgm:pt>
    <dgm:pt modelId="{48B54AD8-EE27-4A25-BF4F-33DAA46FECA5}" type="parTrans" cxnId="{8703EACB-CB32-4A82-9B34-31B6C4EFF2BD}">
      <dgm:prSet/>
      <dgm:spPr/>
      <dgm:t>
        <a:bodyPr/>
        <a:lstStyle/>
        <a:p>
          <a:endParaRPr lang="fr-FR"/>
        </a:p>
      </dgm:t>
    </dgm:pt>
    <dgm:pt modelId="{6CCD3C65-EE55-4812-B226-34557F39C363}" type="sibTrans" cxnId="{8703EACB-CB32-4A82-9B34-31B6C4EFF2BD}">
      <dgm:prSet/>
      <dgm:spPr/>
      <dgm:t>
        <a:bodyPr/>
        <a:lstStyle/>
        <a:p>
          <a:endParaRPr lang="fr-FR"/>
        </a:p>
      </dgm:t>
    </dgm:pt>
    <dgm:pt modelId="{D8E8E1CC-990F-4B1E-A6D5-76B28DA97559}">
      <dgm:prSet phldrT="[Texte]"/>
      <dgm:spPr/>
      <dgm:t>
        <a:bodyPr/>
        <a:lstStyle/>
        <a:p>
          <a:r>
            <a:rPr lang="fr-FR" dirty="0" smtClean="0"/>
            <a:t>Projet d’étude et de recherche en IAA</a:t>
          </a:r>
          <a:endParaRPr lang="fr-FR" dirty="0"/>
        </a:p>
      </dgm:t>
    </dgm:pt>
    <dgm:pt modelId="{AB1226E3-0BB8-4EE3-9135-C5D2C6F0056C}" type="sibTrans" cxnId="{A09CCEC8-0A07-4B9A-9366-7C95225FE84D}">
      <dgm:prSet/>
      <dgm:spPr/>
      <dgm:t>
        <a:bodyPr/>
        <a:lstStyle/>
        <a:p>
          <a:endParaRPr lang="fr-FR"/>
        </a:p>
      </dgm:t>
    </dgm:pt>
    <dgm:pt modelId="{3620A56B-B160-4E94-8901-3B0644AC50CE}" type="parTrans" cxnId="{A09CCEC8-0A07-4B9A-9366-7C95225FE84D}">
      <dgm:prSet/>
      <dgm:spPr/>
      <dgm:t>
        <a:bodyPr/>
        <a:lstStyle/>
        <a:p>
          <a:endParaRPr lang="fr-FR"/>
        </a:p>
      </dgm:t>
    </dgm:pt>
    <dgm:pt modelId="{2C5F3A22-8989-40D1-8AD4-3BB0343B1BDD}">
      <dgm:prSet phldrT="[Texte]"/>
      <dgm:spPr/>
      <dgm:t>
        <a:bodyPr/>
        <a:lstStyle/>
        <a:p>
          <a:r>
            <a:rPr lang="fr-FR" dirty="0" smtClean="0"/>
            <a:t>Stage en </a:t>
          </a:r>
          <a:r>
            <a:rPr lang="fr-FR" dirty="0" smtClean="0">
              <a:solidFill>
                <a:srgbClr val="FF0000"/>
              </a:solidFill>
            </a:rPr>
            <a:t>alternance</a:t>
          </a:r>
          <a:endParaRPr lang="fr-FR" dirty="0">
            <a:solidFill>
              <a:srgbClr val="FF0000"/>
            </a:solidFill>
          </a:endParaRPr>
        </a:p>
      </dgm:t>
    </dgm:pt>
    <dgm:pt modelId="{E26374B9-EE18-40F7-9453-862D229AD7FC}" type="parTrans" cxnId="{874FF929-BFEF-4EFF-9F25-16430509BBE2}">
      <dgm:prSet/>
      <dgm:spPr/>
      <dgm:t>
        <a:bodyPr/>
        <a:lstStyle/>
        <a:p>
          <a:endParaRPr lang="fr-FR"/>
        </a:p>
      </dgm:t>
    </dgm:pt>
    <dgm:pt modelId="{8B17D2F6-FD54-4158-8A94-ACD3DFB6CAD6}" type="sibTrans" cxnId="{874FF929-BFEF-4EFF-9F25-16430509BBE2}">
      <dgm:prSet/>
      <dgm:spPr/>
      <dgm:t>
        <a:bodyPr/>
        <a:lstStyle/>
        <a:p>
          <a:endParaRPr lang="fr-FR"/>
        </a:p>
      </dgm:t>
    </dgm:pt>
    <dgm:pt modelId="{FF05E3DD-2A7E-457D-B940-F45A95D9849E}" type="pres">
      <dgm:prSet presAssocID="{CC8D8278-0254-405D-8B49-5F5FD68C5358}" presName="diagram" presStyleCnt="0">
        <dgm:presLayoutVars>
          <dgm:dir/>
          <dgm:resizeHandles val="exact"/>
        </dgm:presLayoutVars>
      </dgm:prSet>
      <dgm:spPr/>
      <dgm:t>
        <a:bodyPr/>
        <a:lstStyle/>
        <a:p>
          <a:endParaRPr lang="fr-FR"/>
        </a:p>
      </dgm:t>
    </dgm:pt>
    <dgm:pt modelId="{D4FA136B-9A41-477F-A2F0-99602056AB35}" type="pres">
      <dgm:prSet presAssocID="{033E39E5-D785-4F42-9929-01AE4E3BFA68}" presName="node" presStyleLbl="node1" presStyleIdx="0" presStyleCnt="3">
        <dgm:presLayoutVars>
          <dgm:bulletEnabled val="1"/>
        </dgm:presLayoutVars>
      </dgm:prSet>
      <dgm:spPr/>
      <dgm:t>
        <a:bodyPr/>
        <a:lstStyle/>
        <a:p>
          <a:endParaRPr lang="fr-FR"/>
        </a:p>
      </dgm:t>
    </dgm:pt>
    <dgm:pt modelId="{15182427-A5C8-476F-9F1D-C74E45C2A1DA}" type="pres">
      <dgm:prSet presAssocID="{6CCD3C65-EE55-4812-B226-34557F39C363}" presName="sibTrans" presStyleCnt="0"/>
      <dgm:spPr/>
      <dgm:t>
        <a:bodyPr/>
        <a:lstStyle/>
        <a:p>
          <a:endParaRPr lang="fr-FR"/>
        </a:p>
      </dgm:t>
    </dgm:pt>
    <dgm:pt modelId="{47E9AC3F-A258-46BD-8FE8-5D26A1BAB63F}" type="pres">
      <dgm:prSet presAssocID="{D8E8E1CC-990F-4B1E-A6D5-76B28DA97559}" presName="node" presStyleLbl="node1" presStyleIdx="1" presStyleCnt="3">
        <dgm:presLayoutVars>
          <dgm:bulletEnabled val="1"/>
        </dgm:presLayoutVars>
      </dgm:prSet>
      <dgm:spPr/>
      <dgm:t>
        <a:bodyPr/>
        <a:lstStyle/>
        <a:p>
          <a:endParaRPr lang="fr-FR"/>
        </a:p>
      </dgm:t>
    </dgm:pt>
    <dgm:pt modelId="{5EF31FFD-3D9D-4686-9608-739FFCCDF19A}" type="pres">
      <dgm:prSet presAssocID="{AB1226E3-0BB8-4EE3-9135-C5D2C6F0056C}" presName="sibTrans" presStyleCnt="0"/>
      <dgm:spPr/>
      <dgm:t>
        <a:bodyPr/>
        <a:lstStyle/>
        <a:p>
          <a:endParaRPr lang="fr-FR"/>
        </a:p>
      </dgm:t>
    </dgm:pt>
    <dgm:pt modelId="{4EA62717-3024-40A5-8EDD-EBDCAA1C9A5A}" type="pres">
      <dgm:prSet presAssocID="{2C5F3A22-8989-40D1-8AD4-3BB0343B1BDD}" presName="node" presStyleLbl="node1" presStyleIdx="2" presStyleCnt="3">
        <dgm:presLayoutVars>
          <dgm:bulletEnabled val="1"/>
        </dgm:presLayoutVars>
      </dgm:prSet>
      <dgm:spPr/>
      <dgm:t>
        <a:bodyPr/>
        <a:lstStyle/>
        <a:p>
          <a:endParaRPr lang="fr-FR"/>
        </a:p>
      </dgm:t>
    </dgm:pt>
  </dgm:ptLst>
  <dgm:cxnLst>
    <dgm:cxn modelId="{A09CCEC8-0A07-4B9A-9366-7C95225FE84D}" srcId="{CC8D8278-0254-405D-8B49-5F5FD68C5358}" destId="{D8E8E1CC-990F-4B1E-A6D5-76B28DA97559}" srcOrd="1" destOrd="0" parTransId="{3620A56B-B160-4E94-8901-3B0644AC50CE}" sibTransId="{AB1226E3-0BB8-4EE3-9135-C5D2C6F0056C}"/>
    <dgm:cxn modelId="{65439BDB-AB9D-4213-9C95-8C922A8E1B94}" type="presOf" srcId="{D8E8E1CC-990F-4B1E-A6D5-76B28DA97559}" destId="{47E9AC3F-A258-46BD-8FE8-5D26A1BAB63F}" srcOrd="0" destOrd="0" presId="urn:microsoft.com/office/officeart/2005/8/layout/default"/>
    <dgm:cxn modelId="{8703EACB-CB32-4A82-9B34-31B6C4EFF2BD}" srcId="{CC8D8278-0254-405D-8B49-5F5FD68C5358}" destId="{033E39E5-D785-4F42-9929-01AE4E3BFA68}" srcOrd="0" destOrd="0" parTransId="{48B54AD8-EE27-4A25-BF4F-33DAA46FECA5}" sibTransId="{6CCD3C65-EE55-4812-B226-34557F39C363}"/>
    <dgm:cxn modelId="{C00B1B07-E5D1-4970-848D-A3ABB7A8FE1E}" type="presOf" srcId="{2C5F3A22-8989-40D1-8AD4-3BB0343B1BDD}" destId="{4EA62717-3024-40A5-8EDD-EBDCAA1C9A5A}" srcOrd="0" destOrd="0" presId="urn:microsoft.com/office/officeart/2005/8/layout/default"/>
    <dgm:cxn modelId="{F803F699-EE36-4E73-A32E-7245F25E7708}" type="presOf" srcId="{CC8D8278-0254-405D-8B49-5F5FD68C5358}" destId="{FF05E3DD-2A7E-457D-B940-F45A95D9849E}" srcOrd="0" destOrd="0" presId="urn:microsoft.com/office/officeart/2005/8/layout/default"/>
    <dgm:cxn modelId="{66345E86-25BE-4BE9-B45B-62F88D9A2BE0}" type="presOf" srcId="{033E39E5-D785-4F42-9929-01AE4E3BFA68}" destId="{D4FA136B-9A41-477F-A2F0-99602056AB35}" srcOrd="0" destOrd="0" presId="urn:microsoft.com/office/officeart/2005/8/layout/default"/>
    <dgm:cxn modelId="{874FF929-BFEF-4EFF-9F25-16430509BBE2}" srcId="{CC8D8278-0254-405D-8B49-5F5FD68C5358}" destId="{2C5F3A22-8989-40D1-8AD4-3BB0343B1BDD}" srcOrd="2" destOrd="0" parTransId="{E26374B9-EE18-40F7-9453-862D229AD7FC}" sibTransId="{8B17D2F6-FD54-4158-8A94-ACD3DFB6CAD6}"/>
    <dgm:cxn modelId="{9316856A-AE1F-4519-8341-436219908C6A}" type="presParOf" srcId="{FF05E3DD-2A7E-457D-B940-F45A95D9849E}" destId="{D4FA136B-9A41-477F-A2F0-99602056AB35}" srcOrd="0" destOrd="0" presId="urn:microsoft.com/office/officeart/2005/8/layout/default"/>
    <dgm:cxn modelId="{D9068B8E-6CA7-4735-BB48-C04D4F9D7EE9}" type="presParOf" srcId="{FF05E3DD-2A7E-457D-B940-F45A95D9849E}" destId="{15182427-A5C8-476F-9F1D-C74E45C2A1DA}" srcOrd="1" destOrd="0" presId="urn:microsoft.com/office/officeart/2005/8/layout/default"/>
    <dgm:cxn modelId="{1C31C051-D296-4180-A427-53020B6EDE04}" type="presParOf" srcId="{FF05E3DD-2A7E-457D-B940-F45A95D9849E}" destId="{47E9AC3F-A258-46BD-8FE8-5D26A1BAB63F}" srcOrd="2" destOrd="0" presId="urn:microsoft.com/office/officeart/2005/8/layout/default"/>
    <dgm:cxn modelId="{F7210E55-E77E-40E9-AE54-0DF080E35611}" type="presParOf" srcId="{FF05E3DD-2A7E-457D-B940-F45A95D9849E}" destId="{5EF31FFD-3D9D-4686-9608-739FFCCDF19A}" srcOrd="3" destOrd="0" presId="urn:microsoft.com/office/officeart/2005/8/layout/default"/>
    <dgm:cxn modelId="{84F4E5C0-6B93-41C0-A015-14977DEECE0B}" type="presParOf" srcId="{FF05E3DD-2A7E-457D-B940-F45A95D9849E}" destId="{4EA62717-3024-40A5-8EDD-EBDCAA1C9A5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8D2EC-9B6F-459E-851D-4E19B1A05C23}">
      <dsp:nvSpPr>
        <dsp:cNvPr id="0" name=""/>
        <dsp:cNvSpPr/>
      </dsp:nvSpPr>
      <dsp:spPr>
        <a:xfrm>
          <a:off x="907563" y="2671"/>
          <a:ext cx="1971573" cy="1182944"/>
        </a:xfrm>
        <a:prstGeom prst="rect">
          <a:avLst/>
        </a:prstGeom>
        <a:solidFill>
          <a:schemeClr val="accent2">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Base des phénomènes de transferts</a:t>
          </a:r>
          <a:endParaRPr lang="fr-FR" sz="1600" kern="1200" dirty="0"/>
        </a:p>
      </dsp:txBody>
      <dsp:txXfrm>
        <a:off x="907563" y="2671"/>
        <a:ext cx="1971573" cy="1182944"/>
      </dsp:txXfrm>
    </dsp:sp>
    <dsp:sp modelId="{20AFB637-FB5B-4499-AEB6-A6E3EDB9BD76}">
      <dsp:nvSpPr>
        <dsp:cNvPr id="0" name=""/>
        <dsp:cNvSpPr/>
      </dsp:nvSpPr>
      <dsp:spPr>
        <a:xfrm>
          <a:off x="3076294" y="2671"/>
          <a:ext cx="1971573" cy="1182944"/>
        </a:xfrm>
        <a:prstGeom prst="rect">
          <a:avLst/>
        </a:prstGeom>
        <a:solidFill>
          <a:srgbClr val="EA64BD"/>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Connaissance de l’entreprise</a:t>
          </a:r>
          <a:endParaRPr lang="fr-FR" sz="1600" kern="1200" dirty="0"/>
        </a:p>
      </dsp:txBody>
      <dsp:txXfrm>
        <a:off x="3076294" y="2671"/>
        <a:ext cx="1971573" cy="1182944"/>
      </dsp:txXfrm>
    </dsp:sp>
    <dsp:sp modelId="{2C78CF34-F2B8-469A-A637-B07566288A3F}">
      <dsp:nvSpPr>
        <dsp:cNvPr id="0" name=""/>
        <dsp:cNvSpPr/>
      </dsp:nvSpPr>
      <dsp:spPr>
        <a:xfrm>
          <a:off x="907563" y="1382773"/>
          <a:ext cx="1971573" cy="1182944"/>
        </a:xfrm>
        <a:prstGeom prst="rect">
          <a:avLst/>
        </a:prstGeom>
        <a:solidFill>
          <a:schemeClr val="accent1">
            <a:lumMod val="7500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Commande et supervision des systèmes continus</a:t>
          </a:r>
          <a:endParaRPr lang="fr-FR" sz="1600" kern="1200" dirty="0"/>
        </a:p>
      </dsp:txBody>
      <dsp:txXfrm>
        <a:off x="907563" y="1382773"/>
        <a:ext cx="1971573" cy="1182944"/>
      </dsp:txXfrm>
    </dsp:sp>
    <dsp:sp modelId="{314D55E3-098F-4046-8FBE-FD01D60F292A}">
      <dsp:nvSpPr>
        <dsp:cNvPr id="0" name=""/>
        <dsp:cNvSpPr/>
      </dsp:nvSpPr>
      <dsp:spPr>
        <a:xfrm>
          <a:off x="3076294" y="1382773"/>
          <a:ext cx="1971573" cy="1182944"/>
        </a:xfrm>
        <a:prstGeom prst="rect">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Anglais pour l’entreprise</a:t>
          </a:r>
          <a:endParaRPr lang="fr-FR" sz="1600" kern="1200" dirty="0"/>
        </a:p>
      </dsp:txBody>
      <dsp:txXfrm>
        <a:off x="3076294" y="1382773"/>
        <a:ext cx="1971573" cy="1182944"/>
      </dsp:txXfrm>
    </dsp:sp>
    <dsp:sp modelId="{C7850047-9904-46B7-BE75-87174D609D26}">
      <dsp:nvSpPr>
        <dsp:cNvPr id="0" name=""/>
        <dsp:cNvSpPr/>
      </dsp:nvSpPr>
      <dsp:spPr>
        <a:xfrm>
          <a:off x="907563" y="2762874"/>
          <a:ext cx="1971573" cy="1182944"/>
        </a:xfrm>
        <a:prstGeom prst="rect">
          <a:avLst/>
        </a:prstGeom>
        <a:solidFill>
          <a:srgbClr val="00B050"/>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Bases scientifiques maîtrise des procédés alimentaires</a:t>
          </a:r>
        </a:p>
      </dsp:txBody>
      <dsp:txXfrm>
        <a:off x="907563" y="2762874"/>
        <a:ext cx="1971573" cy="1182944"/>
      </dsp:txXfrm>
    </dsp:sp>
    <dsp:sp modelId="{4BE4EB5C-3575-43A5-A65F-86C210CE22F2}">
      <dsp:nvSpPr>
        <dsp:cNvPr id="0" name=""/>
        <dsp:cNvSpPr/>
      </dsp:nvSpPr>
      <dsp:spPr>
        <a:xfrm>
          <a:off x="3076294" y="2762874"/>
          <a:ext cx="1971573" cy="1182944"/>
        </a:xfrm>
        <a:prstGeom prst="rect">
          <a:avLst/>
        </a:prstGeom>
        <a:solidFill>
          <a:schemeClr val="accent2">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Sécurité des procédés</a:t>
          </a:r>
        </a:p>
      </dsp:txBody>
      <dsp:txXfrm>
        <a:off x="3076294" y="2762874"/>
        <a:ext cx="1971573" cy="1182944"/>
      </dsp:txXfrm>
    </dsp:sp>
    <dsp:sp modelId="{8916D214-9E63-4EF6-BEF3-F92362476B3B}">
      <dsp:nvSpPr>
        <dsp:cNvPr id="0" name=""/>
        <dsp:cNvSpPr/>
      </dsp:nvSpPr>
      <dsp:spPr>
        <a:xfrm>
          <a:off x="907563" y="4142976"/>
          <a:ext cx="1971573" cy="1182944"/>
        </a:xfrm>
        <a:prstGeom prst="rect">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Capteurs et instrumentation</a:t>
          </a:r>
        </a:p>
      </dsp:txBody>
      <dsp:txXfrm>
        <a:off x="907563" y="4142976"/>
        <a:ext cx="1971573" cy="1182944"/>
      </dsp:txXfrm>
    </dsp:sp>
    <dsp:sp modelId="{E1E647B6-AD4F-4A0C-9B11-16D5704DAC81}">
      <dsp:nvSpPr>
        <dsp:cNvPr id="0" name=""/>
        <dsp:cNvSpPr/>
      </dsp:nvSpPr>
      <dsp:spPr>
        <a:xfrm>
          <a:off x="3076294" y="4142976"/>
          <a:ext cx="1971573" cy="1182944"/>
        </a:xfrm>
        <a:prstGeom prst="rect">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Séchage industriel</a:t>
          </a:r>
        </a:p>
      </dsp:txBody>
      <dsp:txXfrm>
        <a:off x="3076294" y="4142976"/>
        <a:ext cx="1971573" cy="118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EF2A1-0F3D-48FF-BE92-9747B05B3199}">
      <dsp:nvSpPr>
        <dsp:cNvPr id="0" name=""/>
        <dsp:cNvSpPr/>
      </dsp:nvSpPr>
      <dsp:spPr>
        <a:xfrm>
          <a:off x="1176292" y="1091"/>
          <a:ext cx="2435721" cy="1461432"/>
        </a:xfrm>
        <a:prstGeom prst="rect">
          <a:avLst/>
        </a:prstGeom>
        <a:solidFill>
          <a:schemeClr val="accent2">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Génie industriel alimentaire</a:t>
          </a:r>
          <a:endParaRPr lang="fr-FR" sz="2000" kern="1200" dirty="0"/>
        </a:p>
      </dsp:txBody>
      <dsp:txXfrm>
        <a:off x="1176292" y="1091"/>
        <a:ext cx="2435721" cy="1461432"/>
      </dsp:txXfrm>
    </dsp:sp>
    <dsp:sp modelId="{E025D5B2-3013-446D-AF2A-28CD89F5F3C9}">
      <dsp:nvSpPr>
        <dsp:cNvPr id="0" name=""/>
        <dsp:cNvSpPr/>
      </dsp:nvSpPr>
      <dsp:spPr>
        <a:xfrm>
          <a:off x="3855586" y="1091"/>
          <a:ext cx="2435721" cy="1461432"/>
        </a:xfrm>
        <a:prstGeom prst="rect">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Formulation et chimie des aliments</a:t>
          </a:r>
          <a:endParaRPr lang="fr-FR" sz="2000" kern="1200" dirty="0"/>
        </a:p>
      </dsp:txBody>
      <dsp:txXfrm>
        <a:off x="3855586" y="1091"/>
        <a:ext cx="2435721" cy="1461432"/>
      </dsp:txXfrm>
    </dsp:sp>
    <dsp:sp modelId="{0B365BA3-08CB-4998-A742-E99CDB51AD51}">
      <dsp:nvSpPr>
        <dsp:cNvPr id="0" name=""/>
        <dsp:cNvSpPr/>
      </dsp:nvSpPr>
      <dsp:spPr>
        <a:xfrm>
          <a:off x="1176292" y="1706096"/>
          <a:ext cx="2435721" cy="1461432"/>
        </a:xfrm>
        <a:prstGeom prst="rect">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Contrôle qualité et hygiène alimentaire</a:t>
          </a:r>
        </a:p>
      </dsp:txBody>
      <dsp:txXfrm>
        <a:off x="1176292" y="1706096"/>
        <a:ext cx="2435721" cy="1461432"/>
      </dsp:txXfrm>
    </dsp:sp>
    <dsp:sp modelId="{78EF7411-257B-467C-8C0A-97214F92DC36}">
      <dsp:nvSpPr>
        <dsp:cNvPr id="0" name=""/>
        <dsp:cNvSpPr/>
      </dsp:nvSpPr>
      <dsp:spPr>
        <a:xfrm>
          <a:off x="3855586" y="1706096"/>
          <a:ext cx="2435721" cy="1461432"/>
        </a:xfrm>
        <a:prstGeom prst="rect">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Génie fermentaire et biotransformations</a:t>
          </a:r>
        </a:p>
      </dsp:txBody>
      <dsp:txXfrm>
        <a:off x="3855586" y="1706096"/>
        <a:ext cx="2435721" cy="1461432"/>
      </dsp:txXfrm>
    </dsp:sp>
    <dsp:sp modelId="{2CF7A446-831D-410D-99F0-5D5FA7390197}">
      <dsp:nvSpPr>
        <dsp:cNvPr id="0" name=""/>
        <dsp:cNvSpPr/>
      </dsp:nvSpPr>
      <dsp:spPr>
        <a:xfrm>
          <a:off x="1176292" y="3411100"/>
          <a:ext cx="2435721" cy="1461432"/>
        </a:xfrm>
        <a:prstGeom prst="rect">
          <a:avLst/>
        </a:prstGeom>
        <a:solidFill>
          <a:srgbClr val="F89A60"/>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Principales filières de transformation 1</a:t>
          </a:r>
        </a:p>
      </dsp:txBody>
      <dsp:txXfrm>
        <a:off x="1176292" y="3411100"/>
        <a:ext cx="2435721" cy="1461432"/>
      </dsp:txXfrm>
    </dsp:sp>
    <dsp:sp modelId="{85F4FFCB-B159-4DFA-A303-70E0C49AE0DB}">
      <dsp:nvSpPr>
        <dsp:cNvPr id="0" name=""/>
        <dsp:cNvSpPr/>
      </dsp:nvSpPr>
      <dsp:spPr>
        <a:xfrm>
          <a:off x="3855586" y="3411100"/>
          <a:ext cx="2435721" cy="1461432"/>
        </a:xfrm>
        <a:prstGeom prst="rect">
          <a:avLst/>
        </a:prstGeom>
        <a:solidFill>
          <a:srgbClr val="92D050"/>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Stage de 4 mois</a:t>
          </a:r>
        </a:p>
      </dsp:txBody>
      <dsp:txXfrm>
        <a:off x="3855586" y="3411100"/>
        <a:ext cx="2435721" cy="146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04E6-83A8-49B4-BB97-766AAF8ED57B}">
      <dsp:nvSpPr>
        <dsp:cNvPr id="0" name=""/>
        <dsp:cNvSpPr/>
      </dsp:nvSpPr>
      <dsp:spPr>
        <a:xfrm>
          <a:off x="0" y="23969"/>
          <a:ext cx="2218523" cy="1331114"/>
        </a:xfrm>
        <a:prstGeom prst="rect">
          <a:avLst/>
        </a:prstGeom>
        <a:solidFill>
          <a:schemeClr val="accent3">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Anglais pour les affaires</a:t>
          </a:r>
          <a:endParaRPr lang="fr-FR" sz="2100" kern="1200" dirty="0"/>
        </a:p>
      </dsp:txBody>
      <dsp:txXfrm>
        <a:off x="0" y="23969"/>
        <a:ext cx="2218523" cy="1331114"/>
      </dsp:txXfrm>
    </dsp:sp>
    <dsp:sp modelId="{4B9F950F-2D5F-478C-BF07-B9580F8C6FD3}">
      <dsp:nvSpPr>
        <dsp:cNvPr id="0" name=""/>
        <dsp:cNvSpPr/>
      </dsp:nvSpPr>
      <dsp:spPr>
        <a:xfrm>
          <a:off x="2440375" y="23969"/>
          <a:ext cx="2218523" cy="1331114"/>
        </a:xfrm>
        <a:prstGeom prst="rect">
          <a:avLst/>
        </a:prstGeom>
        <a:solidFill>
          <a:srgbClr val="EEB500"/>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Conduite de la production industries agroalimentaire</a:t>
          </a:r>
          <a:endParaRPr lang="fr-FR" sz="2100" kern="1200" dirty="0"/>
        </a:p>
      </dsp:txBody>
      <dsp:txXfrm>
        <a:off x="2440375" y="23969"/>
        <a:ext cx="2218523" cy="1331114"/>
      </dsp:txXfrm>
    </dsp:sp>
    <dsp:sp modelId="{6C28FDB3-BD61-45B4-8132-CB98299DBA82}">
      <dsp:nvSpPr>
        <dsp:cNvPr id="0" name=""/>
        <dsp:cNvSpPr/>
      </dsp:nvSpPr>
      <dsp:spPr>
        <a:xfrm>
          <a:off x="4880751" y="23969"/>
          <a:ext cx="2218523" cy="1331114"/>
        </a:xfrm>
        <a:prstGeom prst="rect">
          <a:avLst/>
        </a:prstGeom>
        <a:solidFill>
          <a:schemeClr val="accent3">
            <a:hueOff val="-3163842"/>
            <a:satOff val="-2079"/>
            <a:lumOff val="-4052"/>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Interactions atmosphère emballage et aliments</a:t>
          </a:r>
          <a:endParaRPr lang="fr-FR" sz="2100" kern="1200" dirty="0"/>
        </a:p>
      </dsp:txBody>
      <dsp:txXfrm>
        <a:off x="4880751" y="23969"/>
        <a:ext cx="2218523" cy="1331114"/>
      </dsp:txXfrm>
    </dsp:sp>
    <dsp:sp modelId="{3F9A3D3E-8DAF-411D-868A-724E59E9A97F}">
      <dsp:nvSpPr>
        <dsp:cNvPr id="0" name=""/>
        <dsp:cNvSpPr/>
      </dsp:nvSpPr>
      <dsp:spPr>
        <a:xfrm>
          <a:off x="0" y="1576935"/>
          <a:ext cx="2218523" cy="1331114"/>
        </a:xfrm>
        <a:prstGeom prst="rect">
          <a:avLst/>
        </a:prstGeom>
        <a:solidFill>
          <a:srgbClr val="92D050"/>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Innovation et transfert de technologie</a:t>
          </a:r>
          <a:endParaRPr lang="fr-FR" sz="2100" kern="1200" dirty="0"/>
        </a:p>
      </dsp:txBody>
      <dsp:txXfrm>
        <a:off x="0" y="1576935"/>
        <a:ext cx="2218523" cy="1331114"/>
      </dsp:txXfrm>
    </dsp:sp>
    <dsp:sp modelId="{ECA3DC93-99A4-4757-9C51-86588C1A8849}">
      <dsp:nvSpPr>
        <dsp:cNvPr id="0" name=""/>
        <dsp:cNvSpPr/>
      </dsp:nvSpPr>
      <dsp:spPr>
        <a:xfrm>
          <a:off x="2440375" y="1576935"/>
          <a:ext cx="2218523" cy="1331114"/>
        </a:xfrm>
        <a:prstGeom prst="rect">
          <a:avLst/>
        </a:prstGeom>
        <a:solidFill>
          <a:schemeClr val="accent1">
            <a:lumMod val="7500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Microbiologie industrielle</a:t>
          </a:r>
          <a:endParaRPr lang="fr-FR" sz="2100" kern="1200" dirty="0"/>
        </a:p>
      </dsp:txBody>
      <dsp:txXfrm>
        <a:off x="2440375" y="1576935"/>
        <a:ext cx="2218523" cy="1331114"/>
      </dsp:txXfrm>
    </dsp:sp>
    <dsp:sp modelId="{75126C1A-20F8-46D0-B873-3AFE308D9201}">
      <dsp:nvSpPr>
        <dsp:cNvPr id="0" name=""/>
        <dsp:cNvSpPr/>
      </dsp:nvSpPr>
      <dsp:spPr>
        <a:xfrm>
          <a:off x="4880751" y="1576935"/>
          <a:ext cx="2218523" cy="1331114"/>
        </a:xfrm>
        <a:prstGeom prst="rect">
          <a:avLst/>
        </a:prstGeom>
        <a:solidFill>
          <a:schemeClr val="accent3">
            <a:hueOff val="-7909603"/>
            <a:satOff val="-5197"/>
            <a:lumOff val="-10131"/>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Gestion de la sécurité sanitaire des aliments</a:t>
          </a:r>
          <a:endParaRPr lang="fr-FR" sz="2100" kern="1200" dirty="0"/>
        </a:p>
      </dsp:txBody>
      <dsp:txXfrm>
        <a:off x="4880751" y="1576935"/>
        <a:ext cx="2218523" cy="1331114"/>
      </dsp:txXfrm>
    </dsp:sp>
    <dsp:sp modelId="{BABEB6EA-D5E7-40B9-BC63-C7DB937F86D3}">
      <dsp:nvSpPr>
        <dsp:cNvPr id="0" name=""/>
        <dsp:cNvSpPr/>
      </dsp:nvSpPr>
      <dsp:spPr>
        <a:xfrm>
          <a:off x="2440375" y="3129901"/>
          <a:ext cx="2218523" cy="1331114"/>
        </a:xfrm>
        <a:prstGeom prst="rect">
          <a:avLst/>
        </a:prstGeom>
        <a:solidFill>
          <a:srgbClr val="0094C8"/>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Principales filières de transformation 2</a:t>
          </a:r>
          <a:endParaRPr lang="fr-FR" sz="2100" kern="1200" dirty="0"/>
        </a:p>
      </dsp:txBody>
      <dsp:txXfrm>
        <a:off x="2440375" y="3129901"/>
        <a:ext cx="2218523" cy="1331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A136B-9A41-477F-A2F0-99602056AB35}">
      <dsp:nvSpPr>
        <dsp:cNvPr id="0" name=""/>
        <dsp:cNvSpPr/>
      </dsp:nvSpPr>
      <dsp:spPr>
        <a:xfrm>
          <a:off x="911" y="125976"/>
          <a:ext cx="3555131" cy="2133079"/>
        </a:xfrm>
        <a:prstGeom prst="rect">
          <a:avLst/>
        </a:prstGeom>
        <a:solidFill>
          <a:schemeClr val="accent4">
            <a:hueOff val="0"/>
            <a:satOff val="0"/>
            <a:lumOff val="0"/>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Management des entreprises agroalimentaires</a:t>
          </a:r>
          <a:endParaRPr lang="fr-FR" sz="3200" kern="1200" dirty="0"/>
        </a:p>
      </dsp:txBody>
      <dsp:txXfrm>
        <a:off x="911" y="125976"/>
        <a:ext cx="3555131" cy="2133079"/>
      </dsp:txXfrm>
    </dsp:sp>
    <dsp:sp modelId="{47E9AC3F-A258-46BD-8FE8-5D26A1BAB63F}">
      <dsp:nvSpPr>
        <dsp:cNvPr id="0" name=""/>
        <dsp:cNvSpPr/>
      </dsp:nvSpPr>
      <dsp:spPr>
        <a:xfrm>
          <a:off x="3911556" y="125976"/>
          <a:ext cx="3555131" cy="2133079"/>
        </a:xfrm>
        <a:prstGeom prst="rect">
          <a:avLst/>
        </a:prstGeom>
        <a:solidFill>
          <a:schemeClr val="accent4">
            <a:hueOff val="2742807"/>
            <a:satOff val="3723"/>
            <a:lumOff val="6275"/>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Projet d’étude et de recherche en IAA</a:t>
          </a:r>
          <a:endParaRPr lang="fr-FR" sz="3200" kern="1200" dirty="0"/>
        </a:p>
      </dsp:txBody>
      <dsp:txXfrm>
        <a:off x="3911556" y="125976"/>
        <a:ext cx="3555131" cy="2133079"/>
      </dsp:txXfrm>
    </dsp:sp>
    <dsp:sp modelId="{4EA62717-3024-40A5-8EDD-EBDCAA1C9A5A}">
      <dsp:nvSpPr>
        <dsp:cNvPr id="0" name=""/>
        <dsp:cNvSpPr/>
      </dsp:nvSpPr>
      <dsp:spPr>
        <a:xfrm>
          <a:off x="1956234" y="2614569"/>
          <a:ext cx="3555131" cy="2133079"/>
        </a:xfrm>
        <a:prstGeom prst="rect">
          <a:avLst/>
        </a:prstGeom>
        <a:solidFill>
          <a:schemeClr val="accent4">
            <a:hueOff val="5485614"/>
            <a:satOff val="7445"/>
            <a:lumOff val="12549"/>
            <a:alphaOff val="0"/>
          </a:schemeClr>
        </a:solidFill>
        <a:ln w="34925"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Stage en </a:t>
          </a:r>
          <a:r>
            <a:rPr lang="fr-FR" sz="3200" kern="1200" dirty="0" smtClean="0">
              <a:solidFill>
                <a:srgbClr val="FF0000"/>
              </a:solidFill>
            </a:rPr>
            <a:t>alternance</a:t>
          </a:r>
          <a:endParaRPr lang="fr-FR" sz="3200" kern="1200" dirty="0">
            <a:solidFill>
              <a:srgbClr val="FF0000"/>
            </a:solidFill>
          </a:endParaRPr>
        </a:p>
      </dsp:txBody>
      <dsp:txXfrm>
        <a:off x="1956234" y="2614569"/>
        <a:ext cx="3555131" cy="21330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000" max="1920" units="cm"/>
          <inkml:channel name="Y" type="integer" max="2250" units="cm"/>
          <inkml:channel name="T" type="integer" max="2.14748E9" units="dev"/>
        </inkml:traceFormat>
        <inkml:channelProperties>
          <inkml:channelProperty channel="X" name="resolution" value="113.95349" units="1/cm"/>
          <inkml:channelProperty channel="Y" name="resolution" value="116.58031" units="1/cm"/>
          <inkml:channelProperty channel="T" name="resolution" value="1" units="1/dev"/>
        </inkml:channelProperties>
      </inkml:inkSource>
      <inkml:timestamp xml:id="ts0" timeString="2020-04-15T15:01:35.113"/>
    </inkml:context>
    <inkml:brush xml:id="br0">
      <inkml:brushProperty name="width" value="0.07938" units="cm"/>
      <inkml:brushProperty name="height" value="0.15875"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5A227BEF-17CE-4F64-82A6-0E44DB74FAA4}" type="datetimeFigureOut">
              <a:rPr lang="fr-FR" smtClean="0"/>
              <a:pPr/>
              <a:t>09/03/2023</a:t>
            </a:fld>
            <a:endParaRPr lang="fr-FR"/>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r-FR"/>
          </a:p>
        </p:txBody>
      </p:sp>
      <p:sp>
        <p:nvSpPr>
          <p:cNvPr id="5" name="Espace réservé des commentaires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2826508C-9D72-4CD6-81DB-6471B4109F27}" type="slidenum">
              <a:rPr lang="fr-FR" smtClean="0"/>
              <a:pPr/>
              <a:t>‹N°›</a:t>
            </a:fld>
            <a:endParaRPr lang="fr-FR"/>
          </a:p>
        </p:txBody>
      </p:sp>
    </p:spTree>
    <p:extLst>
      <p:ext uri="{BB962C8B-B14F-4D97-AF65-F5344CB8AC3E}">
        <p14:creationId xmlns:p14="http://schemas.microsoft.com/office/powerpoint/2010/main" val="94690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Connaissance des principales opérations unitaires et des procédés de transformation présentés sous l'angle classique du Génie Des Procédés. Cette approche intégrée est complétée par la découverte de la maîtrise d'ambiance dans le secteur des bio-industries et des industries alimentaires et des bases pour la conception des unités de production. Une place importante est consacrée à l'apprentissage en atelier alimentaire: étude d'opérations unitaires et de lignes de production sur des équipements de taille pilote ou industriels.</a:t>
            </a:r>
          </a:p>
          <a:p>
            <a:pPr lvl="0"/>
            <a:r>
              <a:rPr lang="fr-FR" sz="1300" dirty="0"/>
              <a:t>Concepts de bases du génie des procédés</a:t>
            </a:r>
          </a:p>
          <a:p>
            <a:pPr lvl="0"/>
            <a:r>
              <a:rPr lang="fr-FR" sz="1300" dirty="0"/>
              <a:t>Opérations unitaires classiques de stabilisation et d’élaboration des produits</a:t>
            </a:r>
          </a:p>
          <a:p>
            <a:pPr lvl="0"/>
            <a:r>
              <a:rPr lang="fr-FR" sz="1300" dirty="0"/>
              <a:t>Nouvelles technologie de traitement (athermique, minimale…)</a:t>
            </a:r>
          </a:p>
          <a:p>
            <a:pPr lvl="0"/>
            <a:r>
              <a:rPr lang="fr-FR" sz="1300" dirty="0"/>
              <a:t>Procédés de transformation (TP en ateliers)</a:t>
            </a:r>
          </a:p>
          <a:p>
            <a:pPr lvl="0"/>
            <a:r>
              <a:rPr lang="fr-FR" sz="1300" dirty="0"/>
              <a:t>Maîtrise d’ambiance des ateliers de production</a:t>
            </a:r>
          </a:p>
          <a:p>
            <a:pPr lvl="0"/>
            <a:r>
              <a:rPr lang="fr-FR" sz="1300" dirty="0"/>
              <a:t>Enjeux et objectifs du contrôle de l’ambiance des ateliers</a:t>
            </a:r>
          </a:p>
          <a:p>
            <a:pPr lvl="0"/>
            <a:r>
              <a:rPr lang="fr-FR" sz="1300" dirty="0"/>
              <a:t>Conditionnement d’ambiance et climatisation dans les locaux</a:t>
            </a:r>
          </a:p>
          <a:p>
            <a:pPr lvl="0"/>
            <a:r>
              <a:rPr lang="fr-FR" sz="1300" dirty="0"/>
              <a:t>Procédés de nettoyage et désinfection</a:t>
            </a:r>
          </a:p>
          <a:p>
            <a:pPr lvl="0"/>
            <a:r>
              <a:rPr lang="fr-FR" sz="1300" dirty="0"/>
              <a:t>Gestion des Flux (matières, fluides, personnes)</a:t>
            </a:r>
          </a:p>
          <a:p>
            <a:pPr lvl="0"/>
            <a:r>
              <a:rPr lang="fr-FR" sz="1300" dirty="0"/>
              <a:t>Technique de l’ultra-propre</a:t>
            </a:r>
          </a:p>
          <a:p>
            <a:endParaRPr lang="fr-FR" dirty="0"/>
          </a:p>
        </p:txBody>
      </p:sp>
      <p:sp>
        <p:nvSpPr>
          <p:cNvPr id="4" name="Espace réservé du numéro de diapositive 3"/>
          <p:cNvSpPr>
            <a:spLocks noGrp="1"/>
          </p:cNvSpPr>
          <p:nvPr>
            <p:ph type="sldNum" sz="quarter" idx="10"/>
          </p:nvPr>
        </p:nvSpPr>
        <p:spPr/>
        <p:txBody>
          <a:bodyPr/>
          <a:lstStyle/>
          <a:p>
            <a:fld id="{2826508C-9D72-4CD6-81DB-6471B4109F27}" type="slidenum">
              <a:rPr lang="fr-FR" smtClean="0"/>
              <a:pPr/>
              <a:t>2</a:t>
            </a:fld>
            <a:endParaRPr lang="fr-FR"/>
          </a:p>
        </p:txBody>
      </p:sp>
    </p:spTree>
    <p:extLst>
      <p:ext uri="{BB962C8B-B14F-4D97-AF65-F5344CB8AC3E}">
        <p14:creationId xmlns:p14="http://schemas.microsoft.com/office/powerpoint/2010/main" val="283048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27652"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4912" indent="-309582" eaLnBrk="0" hangingPunct="0">
              <a:defRPr>
                <a:solidFill>
                  <a:schemeClr val="tx1"/>
                </a:solidFill>
                <a:latin typeface="Arial" panose="020B0604020202020204" pitchFamily="34" charset="0"/>
                <a:cs typeface="Arial" panose="020B0604020202020204" pitchFamily="34" charset="0"/>
              </a:defRPr>
            </a:lvl2pPr>
            <a:lvl3pPr marL="1238326" indent="-247665" eaLnBrk="0" hangingPunct="0">
              <a:defRPr>
                <a:solidFill>
                  <a:schemeClr val="tx1"/>
                </a:solidFill>
                <a:latin typeface="Arial" panose="020B0604020202020204" pitchFamily="34" charset="0"/>
                <a:cs typeface="Arial" panose="020B0604020202020204" pitchFamily="34" charset="0"/>
              </a:defRPr>
            </a:lvl3pPr>
            <a:lvl4pPr marL="1733657" indent="-247665" eaLnBrk="0" hangingPunct="0">
              <a:defRPr>
                <a:solidFill>
                  <a:schemeClr val="tx1"/>
                </a:solidFill>
                <a:latin typeface="Arial" panose="020B0604020202020204" pitchFamily="34" charset="0"/>
                <a:cs typeface="Arial" panose="020B0604020202020204" pitchFamily="34" charset="0"/>
              </a:defRPr>
            </a:lvl4pPr>
            <a:lvl5pPr marL="2228987" indent="-247665" eaLnBrk="0" hangingPunct="0">
              <a:defRPr>
                <a:solidFill>
                  <a:schemeClr val="tx1"/>
                </a:solidFill>
                <a:latin typeface="Arial" panose="020B0604020202020204" pitchFamily="34" charset="0"/>
                <a:cs typeface="Arial" panose="020B0604020202020204" pitchFamily="34" charset="0"/>
              </a:defRPr>
            </a:lvl5pPr>
            <a:lvl6pPr marL="272431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64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97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30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8FDB2F-4EA1-4DB7-98B9-26E203B5CE97}" type="slidenum">
              <a:rPr lang="fr-FR" altLang="fr-FR"/>
              <a:pPr eaLnBrk="1" hangingPunct="1"/>
              <a:t>15</a:t>
            </a:fld>
            <a:endParaRPr lang="fr-FR" altLang="fr-FR"/>
          </a:p>
        </p:txBody>
      </p:sp>
    </p:spTree>
    <p:extLst>
      <p:ext uri="{BB962C8B-B14F-4D97-AF65-F5344CB8AC3E}">
        <p14:creationId xmlns:p14="http://schemas.microsoft.com/office/powerpoint/2010/main" val="134816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4912" indent="-309582" eaLnBrk="0" hangingPunct="0">
              <a:defRPr>
                <a:solidFill>
                  <a:schemeClr val="tx1"/>
                </a:solidFill>
                <a:latin typeface="Arial" panose="020B0604020202020204" pitchFamily="34" charset="0"/>
                <a:cs typeface="Arial" panose="020B0604020202020204" pitchFamily="34" charset="0"/>
              </a:defRPr>
            </a:lvl2pPr>
            <a:lvl3pPr marL="1238326" indent="-247665" eaLnBrk="0" hangingPunct="0">
              <a:defRPr>
                <a:solidFill>
                  <a:schemeClr val="tx1"/>
                </a:solidFill>
                <a:latin typeface="Arial" panose="020B0604020202020204" pitchFamily="34" charset="0"/>
                <a:cs typeface="Arial" panose="020B0604020202020204" pitchFamily="34" charset="0"/>
              </a:defRPr>
            </a:lvl3pPr>
            <a:lvl4pPr marL="1733657" indent="-247665" eaLnBrk="0" hangingPunct="0">
              <a:defRPr>
                <a:solidFill>
                  <a:schemeClr val="tx1"/>
                </a:solidFill>
                <a:latin typeface="Arial" panose="020B0604020202020204" pitchFamily="34" charset="0"/>
                <a:cs typeface="Arial" panose="020B0604020202020204" pitchFamily="34" charset="0"/>
              </a:defRPr>
            </a:lvl4pPr>
            <a:lvl5pPr marL="2228987" indent="-247665" eaLnBrk="0" hangingPunct="0">
              <a:defRPr>
                <a:solidFill>
                  <a:schemeClr val="tx1"/>
                </a:solidFill>
                <a:latin typeface="Arial" panose="020B0604020202020204" pitchFamily="34" charset="0"/>
                <a:cs typeface="Arial" panose="020B0604020202020204" pitchFamily="34" charset="0"/>
              </a:defRPr>
            </a:lvl5pPr>
            <a:lvl6pPr marL="272431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648"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97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309" indent="-2476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BD5E8F-B116-4CE7-9F58-EBE8CB935C16}" type="slidenum">
              <a:rPr lang="fr-FR" altLang="fr-FR"/>
              <a:pPr eaLnBrk="1" hangingPunct="1"/>
              <a:t>16</a:t>
            </a:fld>
            <a:endParaRPr lang="fr-FR" altLang="fr-FR"/>
          </a:p>
        </p:txBody>
      </p:sp>
    </p:spTree>
    <p:extLst>
      <p:ext uri="{BB962C8B-B14F-4D97-AF65-F5344CB8AC3E}">
        <p14:creationId xmlns:p14="http://schemas.microsoft.com/office/powerpoint/2010/main" val="3122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26508C-9D72-4CD6-81DB-6471B4109F27}" type="slidenum">
              <a:rPr lang="fr-FR" smtClean="0"/>
              <a:pPr/>
              <a:t>21</a:t>
            </a:fld>
            <a:endParaRPr lang="fr-FR"/>
          </a:p>
        </p:txBody>
      </p:sp>
    </p:spTree>
    <p:extLst>
      <p:ext uri="{BB962C8B-B14F-4D97-AF65-F5344CB8AC3E}">
        <p14:creationId xmlns:p14="http://schemas.microsoft.com/office/powerpoint/2010/main" val="225187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26508C-9D72-4CD6-81DB-6471B4109F27}" type="slidenum">
              <a:rPr lang="fr-FR" smtClean="0"/>
              <a:pPr/>
              <a:t>23</a:t>
            </a:fld>
            <a:endParaRPr lang="fr-FR"/>
          </a:p>
        </p:txBody>
      </p:sp>
    </p:spTree>
    <p:extLst>
      <p:ext uri="{BB962C8B-B14F-4D97-AF65-F5344CB8AC3E}">
        <p14:creationId xmlns:p14="http://schemas.microsoft.com/office/powerpoint/2010/main" val="302365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26508C-9D72-4CD6-81DB-6471B4109F27}" type="slidenum">
              <a:rPr lang="fr-FR" smtClean="0"/>
              <a:pPr/>
              <a:t>24</a:t>
            </a:fld>
            <a:endParaRPr lang="fr-FR"/>
          </a:p>
        </p:txBody>
      </p:sp>
    </p:spTree>
    <p:extLst>
      <p:ext uri="{BB962C8B-B14F-4D97-AF65-F5344CB8AC3E}">
        <p14:creationId xmlns:p14="http://schemas.microsoft.com/office/powerpoint/2010/main" val="96835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26508C-9D72-4CD6-81DB-6471B4109F27}" type="slidenum">
              <a:rPr lang="fr-FR" smtClean="0"/>
              <a:pPr/>
              <a:t>26</a:t>
            </a:fld>
            <a:endParaRPr lang="fr-FR"/>
          </a:p>
        </p:txBody>
      </p:sp>
    </p:spTree>
    <p:extLst>
      <p:ext uri="{BB962C8B-B14F-4D97-AF65-F5344CB8AC3E}">
        <p14:creationId xmlns:p14="http://schemas.microsoft.com/office/powerpoint/2010/main" val="109429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BCB8580-B3D1-4DE2-899A-F17A4C54CBC6}" type="datetime1">
              <a:rPr lang="fr-FR" smtClean="0"/>
              <a:pPr/>
              <a:t>09/03/2023</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BC930E77-1DE7-4037-9D2A-D4535913E38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3A70AC7-72DF-4A56-A0BB-B83DC1EE2D43}" type="datetime1">
              <a:rPr lang="fr-FR" smtClean="0"/>
              <a:pPr/>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930E77-1DE7-4037-9D2A-D4535913E3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C4A056E-E5F3-4C20-A006-A1CAB23E10B7}" type="datetime1">
              <a:rPr lang="fr-FR" smtClean="0"/>
              <a:pPr/>
              <a:t>09/03/2023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930E77-1DE7-4037-9D2A-D4535913E38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smtClean="0">
              <a:solidFill>
                <a:srgbClr val="000000"/>
              </a:solidFill>
            </a:endParaRPr>
          </a:p>
        </p:txBody>
      </p:sp>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fr-FR" altLang="en-US"/>
              <a:t>Cliquez pour modifier le style du titre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fr-FR" altLang="en-US"/>
              <a:t>Cliquez pour modifier le style des sous-titres du masque</a:t>
            </a:r>
          </a:p>
        </p:txBody>
      </p:sp>
      <p:sp>
        <p:nvSpPr>
          <p:cNvPr id="6"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fr-FR" alt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3E0ACE51-08F0-4E46-9EF2-83090B8FAEB9}"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36002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BA264FC-39B0-4530-9F9E-563D8218E389}"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18812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9EA6E2-E790-49CF-BAB6-8C3372BCB2FD}"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2706829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CC9048A-985D-4E6B-A818-621F28A1305D}"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1236568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A4C09C5-6862-480E-8D9D-A6479CEC84D1}"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242068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AE616BCC-DA0C-4081-94EF-C4A12FB68221}"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277562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AAB80D5-3ED7-4C8C-B3B4-3E0FD50452F1}"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3929834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9FA3550-F121-4D9E-8291-01EAC564C5A7}"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8599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1C52C1F-E310-40C4-B6C0-41873E828A88}" type="datetime1">
              <a:rPr lang="fr-FR" smtClean="0"/>
              <a:pPr/>
              <a:t>09/03/2023</a:t>
            </a:fld>
            <a:endParaRPr lang="fr-FR"/>
          </a:p>
        </p:txBody>
      </p:sp>
      <p:sp>
        <p:nvSpPr>
          <p:cNvPr id="9" name="Espace réservé du numéro de diapositive 8"/>
          <p:cNvSpPr>
            <a:spLocks noGrp="1"/>
          </p:cNvSpPr>
          <p:nvPr>
            <p:ph type="sldNum" sz="quarter" idx="15"/>
          </p:nvPr>
        </p:nvSpPr>
        <p:spPr/>
        <p:txBody>
          <a:bodyPr rtlCol="0"/>
          <a:lstStyle/>
          <a:p>
            <a:fld id="{BC930E77-1DE7-4037-9D2A-D4535913E385}"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466DC43-6D3C-4EF9-977B-4540931C8966}"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3798004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1F4B345-7F23-479A-987F-B8419D47877F}"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314490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A00329-ED04-4D9B-BB01-161D95A4C092}"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628287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307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883EF36-ECE6-46EE-AEF2-C66825FBEF98}"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2911741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113982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30725"/>
          </a:xfrm>
        </p:spPr>
        <p:txBody>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endParaRPr lang="fr-FR"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D3DC23B-A2D6-4A5C-8C6A-69BCDE48192B}" type="slidenum">
              <a:rPr lang="fr-FR" altLang="en-US">
                <a:solidFill>
                  <a:srgbClr val="000000"/>
                </a:solidFill>
              </a:rPr>
              <a:pPr>
                <a:defRPr/>
              </a:pPr>
              <a:t>‹N°›</a:t>
            </a:fld>
            <a:endParaRPr lang="fr-FR" altLang="en-US">
              <a:solidFill>
                <a:srgbClr val="000000"/>
              </a:solidFill>
            </a:endParaRPr>
          </a:p>
        </p:txBody>
      </p:sp>
    </p:spTree>
    <p:extLst>
      <p:ext uri="{BB962C8B-B14F-4D97-AF65-F5344CB8AC3E}">
        <p14:creationId xmlns:p14="http://schemas.microsoft.com/office/powerpoint/2010/main" val="261314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B82D759-80A3-4462-A2E6-57F7A826A46D}" type="datetime1">
              <a:rPr lang="fr-FR" smtClean="0"/>
              <a:pPr/>
              <a:t>09/03/2023</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BC930E77-1DE7-4037-9D2A-D4535913E38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FD55F3E0-EA81-4BC7-A1AD-3F58D961D4F7}" type="datetime1">
              <a:rPr lang="fr-FR" smtClean="0"/>
              <a:pPr/>
              <a:t>09/03/2023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930E77-1DE7-4037-9D2A-D4535913E385}"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D9D372A5-ABE4-4F2F-84E4-5AE22848B1DD}" type="datetime1">
              <a:rPr lang="fr-FR" smtClean="0"/>
              <a:pPr/>
              <a:t>09/03/2023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930E77-1DE7-4037-9D2A-D4535913E385}"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7844C3A7-4BAD-487C-BE06-03330F12F11C}" type="datetime1">
              <a:rPr lang="fr-FR" smtClean="0"/>
              <a:pPr/>
              <a:t>09/03/2023</a:t>
            </a:fld>
            <a:endParaRPr lang="fr-FR"/>
          </a:p>
        </p:txBody>
      </p:sp>
      <p:sp>
        <p:nvSpPr>
          <p:cNvPr id="7" name="Espace réservé du numéro de diapositive 6"/>
          <p:cNvSpPr>
            <a:spLocks noGrp="1"/>
          </p:cNvSpPr>
          <p:nvPr>
            <p:ph type="sldNum" sz="quarter" idx="11"/>
          </p:nvPr>
        </p:nvSpPr>
        <p:spPr/>
        <p:txBody>
          <a:bodyPr rtlCol="0"/>
          <a:lstStyle/>
          <a:p>
            <a:fld id="{BC930E77-1DE7-4037-9D2A-D4535913E385}"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4B6C87-9DBE-4E02-A236-4EE44A2A3C95}" type="datetime1">
              <a:rPr lang="fr-FR" smtClean="0"/>
              <a:pPr/>
              <a:t>09/03/2023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930E77-1DE7-4037-9D2A-D4535913E3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376DCF96-73A1-4706-A39A-EB2942CF7A8E}" type="datetime1">
              <a:rPr lang="fr-FR" smtClean="0"/>
              <a:pPr/>
              <a:t>09/03/2023</a:t>
            </a:fld>
            <a:endParaRPr lang="fr-FR"/>
          </a:p>
        </p:txBody>
      </p:sp>
      <p:sp>
        <p:nvSpPr>
          <p:cNvPr id="22" name="Espace réservé du numéro de diapositive 21"/>
          <p:cNvSpPr>
            <a:spLocks noGrp="1"/>
          </p:cNvSpPr>
          <p:nvPr>
            <p:ph type="sldNum" sz="quarter" idx="15"/>
          </p:nvPr>
        </p:nvSpPr>
        <p:spPr/>
        <p:txBody>
          <a:bodyPr rtlCol="0"/>
          <a:lstStyle/>
          <a:p>
            <a:fld id="{BC930E77-1DE7-4037-9D2A-D4535913E385}"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86BEACD9-84AE-4111-B2A5-F0BE27C58FC2}" type="datetime1">
              <a:rPr lang="fr-FR" smtClean="0"/>
              <a:pPr/>
              <a:t>09/03/2023</a:t>
            </a:fld>
            <a:endParaRPr lang="fr-FR"/>
          </a:p>
        </p:txBody>
      </p:sp>
      <p:sp>
        <p:nvSpPr>
          <p:cNvPr id="18" name="Espace réservé du numéro de diapositive 17"/>
          <p:cNvSpPr>
            <a:spLocks noGrp="1"/>
          </p:cNvSpPr>
          <p:nvPr>
            <p:ph type="sldNum" sz="quarter" idx="11"/>
          </p:nvPr>
        </p:nvSpPr>
        <p:spPr/>
        <p:txBody>
          <a:bodyPr rtlCol="0"/>
          <a:lstStyle/>
          <a:p>
            <a:fld id="{BC930E77-1DE7-4037-9D2A-D4535913E385}"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811C469-488C-4B22-8A21-406DF2615840}" type="datetime1">
              <a:rPr lang="fr-FR" smtClean="0"/>
              <a:pPr/>
              <a:t>09/03/2023</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C930E77-1DE7-4037-9D2A-D4535913E38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 style du titre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30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fontAlgn="base">
              <a:spcBef>
                <a:spcPct val="0"/>
              </a:spcBef>
              <a:spcAft>
                <a:spcPct val="0"/>
              </a:spcAft>
              <a:defRPr/>
            </a:pPr>
            <a:endParaRPr lang="fr-FR" altLang="en-US">
              <a:solidFill>
                <a:srgbClr val="000000"/>
              </a:solidFill>
            </a:endParaRPr>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fontAlgn="base">
              <a:spcBef>
                <a:spcPct val="0"/>
              </a:spcBef>
              <a:spcAft>
                <a:spcPct val="0"/>
              </a:spcAft>
              <a:defRPr/>
            </a:pPr>
            <a:endParaRPr lang="fr-FR" altLang="en-US">
              <a:solidFill>
                <a:srgbClr val="000000"/>
              </a:solidFill>
            </a:endParaRPr>
          </a:p>
        </p:txBody>
      </p:sp>
      <p:sp>
        <p:nvSpPr>
          <p:cNvPr id="430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fontAlgn="base">
              <a:spcBef>
                <a:spcPct val="0"/>
              </a:spcBef>
              <a:spcAft>
                <a:spcPct val="0"/>
              </a:spcAft>
              <a:defRPr/>
            </a:pPr>
            <a:fld id="{30093C46-8161-4CA0-A073-FFABB26D1F78}" type="slidenum">
              <a:rPr lang="fr-FR" altLang="en-US">
                <a:solidFill>
                  <a:srgbClr val="000000"/>
                </a:solidFill>
              </a:rPr>
              <a:pPr fontAlgn="base">
                <a:spcBef>
                  <a:spcPct val="0"/>
                </a:spcBef>
                <a:spcAft>
                  <a:spcPct val="0"/>
                </a:spcAft>
                <a:defRPr/>
              </a:pPr>
              <a:t>‹N°›</a:t>
            </a:fld>
            <a:endParaRPr lang="fr-FR"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fr-FR"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r-FR" smtClean="0">
              <a:solidFill>
                <a:srgbClr val="000000"/>
              </a:solidFill>
            </a:endParaRPr>
          </a:p>
        </p:txBody>
      </p:sp>
    </p:spTree>
    <p:extLst>
      <p:ext uri="{BB962C8B-B14F-4D97-AF65-F5344CB8AC3E}">
        <p14:creationId xmlns:p14="http://schemas.microsoft.com/office/powerpoint/2010/main" val="36799050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monmaster.gouv.fr/"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customXml" Target="../ink/ink1.xml"/><Relationship Id="rId5" Type="http://schemas.openxmlformats.org/officeDocument/2006/relationships/image" Target="../media/image26.png"/><Relationship Id="rId15" Type="http://schemas.openxmlformats.org/officeDocument/2006/relationships/image" Target="../media/image39.emf"/><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mailto:master.g.alim@univ-lyon1.fr" TargetMode="External"/><Relationship Id="rId2" Type="http://schemas.openxmlformats.org/officeDocument/2006/relationships/hyperlink" Target="mailto:Aurore.fillod@univ-lyon1.fr"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gif"/><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rganigramme : Connecteur 3"/>
          <p:cNvSpPr/>
          <p:nvPr/>
        </p:nvSpPr>
        <p:spPr>
          <a:xfrm>
            <a:off x="611560" y="3429000"/>
            <a:ext cx="1512168" cy="1584176"/>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sp>
        <p:nvSpPr>
          <p:cNvPr id="2" name="Titre 1"/>
          <p:cNvSpPr>
            <a:spLocks noGrp="1"/>
          </p:cNvSpPr>
          <p:nvPr>
            <p:ph type="ctrTitle"/>
          </p:nvPr>
        </p:nvSpPr>
        <p:spPr>
          <a:xfrm>
            <a:off x="196371" y="1359889"/>
            <a:ext cx="8856984" cy="3694562"/>
          </a:xfrm>
          <a:noFill/>
        </p:spPr>
        <p:txBody>
          <a:bodyPr>
            <a:no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fr-FR" sz="5400" cap="none" dirty="0" smtClean="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MASTER GPBP  </a:t>
            </a:r>
            <a:br>
              <a:rPr lang="fr-FR" sz="5400" cap="none" dirty="0" smtClean="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br>
            <a:r>
              <a:rPr lang="fr-FR" sz="5400" cap="none" dirty="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Génie des </a:t>
            </a:r>
            <a:r>
              <a:rPr lang="fr-FR" sz="5400" cap="none" dirty="0" smtClean="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Procédés </a:t>
            </a:r>
            <a:r>
              <a:rPr lang="fr-FR" sz="5400" cap="none" dirty="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et des </a:t>
            </a:r>
            <a:r>
              <a:rPr lang="fr-FR" sz="5400" cap="none" dirty="0" smtClean="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Bio-Procédés</a:t>
            </a:r>
            <a:r>
              <a:rPr lang="fr-FR" sz="5400" cap="none" dirty="0" smtClean="0">
                <a:ln w="11430">
                  <a:solidFill>
                    <a:srgbClr val="0070C0"/>
                  </a:solidFill>
                </a:ln>
                <a:solidFill>
                  <a:schemeClr val="accent1"/>
                </a:solidFill>
                <a:latin typeface="Berlin Sans FB Demi" panose="020E0802020502020306" pitchFamily="34" charset="0"/>
                <a:cs typeface="Aharoni" panose="02010803020104030203" pitchFamily="2" charset="-79"/>
              </a:rPr>
              <a:t/>
            </a:r>
            <a:br>
              <a:rPr lang="fr-FR" sz="5400" cap="none" dirty="0" smtClean="0">
                <a:ln w="11430">
                  <a:solidFill>
                    <a:srgbClr val="0070C0"/>
                  </a:solidFill>
                </a:ln>
                <a:solidFill>
                  <a:schemeClr val="accent1"/>
                </a:solidFill>
                <a:latin typeface="Berlin Sans FB Demi" panose="020E0802020502020306" pitchFamily="34" charset="0"/>
                <a:cs typeface="Aharoni" panose="02010803020104030203" pitchFamily="2" charset="-79"/>
              </a:rPr>
            </a:br>
            <a:r>
              <a:rPr lang="fr-FR" sz="5400" cap="none" dirty="0" smtClean="0">
                <a:ln w="11430">
                  <a:solidFill>
                    <a:srgbClr val="0070C0"/>
                  </a:solidFill>
                </a:ln>
                <a:solidFill>
                  <a:schemeClr val="accent1"/>
                </a:solidFill>
                <a:latin typeface="Berlin Sans FB Demi" panose="020E0802020502020306" pitchFamily="34" charset="0"/>
                <a:cs typeface="Aharoni" panose="02010803020104030203" pitchFamily="2" charset="-79"/>
              </a:rPr>
              <a:t> </a:t>
            </a:r>
            <a:endParaRPr lang="fr-FR" sz="5400" cap="none" dirty="0">
              <a:ln w="11430">
                <a:solidFill>
                  <a:srgbClr val="0070C0"/>
                </a:solidFill>
              </a:ln>
              <a:solidFill>
                <a:schemeClr val="accent1"/>
              </a:solidFill>
              <a:latin typeface="Berlin Sans FB Demi" panose="020E0802020502020306" pitchFamily="34" charset="0"/>
              <a:cs typeface="Aharoni" panose="02010803020104030203" pitchFamily="2" charset="-79"/>
            </a:endParaRPr>
          </a:p>
        </p:txBody>
      </p:sp>
      <p:pic>
        <p:nvPicPr>
          <p:cNvPr id="1026" name="Picture 2" descr="https://sesame.univ-lyon1.fr/style/ucbl-logo-larg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0"/>
            <a:ext cx="6120680" cy="135988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643702" y="5997379"/>
            <a:ext cx="2286016" cy="646331"/>
          </a:xfrm>
          <a:prstGeom prst="rect">
            <a:avLst/>
          </a:prstGeom>
          <a:noFill/>
        </p:spPr>
        <p:txBody>
          <a:bodyPr wrap="square" rtlCol="0">
            <a:spAutoFit/>
          </a:bodyPr>
          <a:lstStyle/>
          <a:p>
            <a:pPr algn="ctr"/>
            <a:r>
              <a:rPr lang="fr-FR" dirty="0" smtClean="0"/>
              <a:t>Année </a:t>
            </a:r>
            <a:r>
              <a:rPr lang="fr-FR" sz="1600" dirty="0" smtClean="0"/>
              <a:t>universitaire</a:t>
            </a:r>
            <a:r>
              <a:rPr lang="fr-FR" dirty="0" smtClean="0"/>
              <a:t> 2023/2024</a:t>
            </a:r>
            <a:endParaRPr lang="fr-FR" dirty="0"/>
          </a:p>
        </p:txBody>
      </p:sp>
      <p:sp>
        <p:nvSpPr>
          <p:cNvPr id="5" name="ZoneTexte 4"/>
          <p:cNvSpPr txBox="1"/>
          <p:nvPr/>
        </p:nvSpPr>
        <p:spPr>
          <a:xfrm>
            <a:off x="1210100" y="4568883"/>
            <a:ext cx="5309467" cy="1477328"/>
          </a:xfrm>
          <a:prstGeom prst="rect">
            <a:avLst/>
          </a:prstGeom>
          <a:noFill/>
        </p:spPr>
        <p:txBody>
          <a:bodyPr wrap="none" rtlCol="0">
            <a:spAutoFit/>
          </a:bodyPr>
          <a:lstStyle/>
          <a:p>
            <a:r>
              <a:rPr lang="en-US" dirty="0" smtClean="0"/>
              <a:t>3 </a:t>
            </a:r>
            <a:r>
              <a:rPr lang="en-US" dirty="0" err="1" smtClean="0"/>
              <a:t>parcours</a:t>
            </a:r>
            <a:r>
              <a:rPr lang="en-US" dirty="0" smtClean="0"/>
              <a:t> </a:t>
            </a:r>
            <a:r>
              <a:rPr lang="en-US" dirty="0" err="1" smtClean="0"/>
              <a:t>centrés</a:t>
            </a:r>
            <a:r>
              <a:rPr lang="en-US" dirty="0" smtClean="0"/>
              <a:t> GP : </a:t>
            </a:r>
          </a:p>
          <a:p>
            <a:pPr marL="285750" indent="-285750">
              <a:buFont typeface="Arial" panose="020B0604020202020204" pitchFamily="34" charset="0"/>
              <a:buChar char="•"/>
            </a:pPr>
            <a:r>
              <a:rPr lang="fr-FR" b="1" dirty="0" smtClean="0">
                <a:solidFill>
                  <a:schemeClr val="accent1">
                    <a:lumMod val="75000"/>
                  </a:schemeClr>
                </a:solidFill>
              </a:rPr>
              <a:t>Génie </a:t>
            </a:r>
            <a:r>
              <a:rPr lang="fr-FR" b="1" dirty="0">
                <a:solidFill>
                  <a:schemeClr val="accent1">
                    <a:lumMod val="75000"/>
                  </a:schemeClr>
                </a:solidFill>
              </a:rPr>
              <a:t>alimentaire</a:t>
            </a:r>
          </a:p>
          <a:p>
            <a:pPr marL="285750" indent="-285750">
              <a:buFont typeface="Arial" panose="020B0604020202020204" pitchFamily="34" charset="0"/>
              <a:buChar char="•"/>
            </a:pPr>
            <a:r>
              <a:rPr lang="fr-FR" dirty="0"/>
              <a:t>Génie des Procédés et Intelligence </a:t>
            </a:r>
            <a:r>
              <a:rPr lang="fr-FR" dirty="0" smtClean="0"/>
              <a:t>Artificielle</a:t>
            </a:r>
          </a:p>
          <a:p>
            <a:pPr marL="285750" indent="-285750">
              <a:buFont typeface="Arial" panose="020B0604020202020204" pitchFamily="34" charset="0"/>
              <a:buChar char="•"/>
            </a:pPr>
            <a:r>
              <a:rPr lang="fr-FR" dirty="0" smtClean="0"/>
              <a:t>Génie </a:t>
            </a:r>
            <a:r>
              <a:rPr lang="fr-FR" dirty="0"/>
              <a:t>des procédés physicochimiques</a:t>
            </a:r>
            <a:endParaRPr lang="fr-FR" b="1" dirty="0"/>
          </a:p>
          <a:p>
            <a:r>
              <a:rPr lang="en-US" dirty="0" smtClean="0"/>
              <a:t> </a:t>
            </a:r>
            <a:endParaRPr lang="fr-FR" dirty="0"/>
          </a:p>
        </p:txBody>
      </p:sp>
      <p:pic>
        <p:nvPicPr>
          <p:cNvPr id="9" name="Image 8"/>
          <p:cNvPicPr>
            <a:picLocks noChangeAspect="1"/>
          </p:cNvPicPr>
          <p:nvPr/>
        </p:nvPicPr>
        <p:blipFill rotWithShape="1">
          <a:blip r:embed="rId3">
            <a:clrChange>
              <a:clrFrom>
                <a:srgbClr val="000000"/>
              </a:clrFrom>
              <a:clrTo>
                <a:srgbClr val="000000">
                  <a:alpha val="0"/>
                </a:srgbClr>
              </a:clrTo>
            </a:clrChange>
          </a:blip>
          <a:srcRect l="1111" t="19895" r="-1111" b="40316"/>
          <a:stretch/>
        </p:blipFill>
        <p:spPr>
          <a:xfrm>
            <a:off x="0" y="6153059"/>
            <a:ext cx="4191000" cy="720080"/>
          </a:xfrm>
          <a:prstGeom prst="rect">
            <a:avLst/>
          </a:prstGeom>
        </p:spPr>
      </p:pic>
    </p:spTree>
    <p:extLst>
      <p:ext uri="{BB962C8B-B14F-4D97-AF65-F5344CB8AC3E}">
        <p14:creationId xmlns:p14="http://schemas.microsoft.com/office/powerpoint/2010/main" val="1290954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10</a:t>
            </a:fld>
            <a:endParaRPr lang="fr-FR"/>
          </a:p>
        </p:txBody>
      </p:sp>
      <p:pic>
        <p:nvPicPr>
          <p:cNvPr id="3" name="Image 2"/>
          <p:cNvPicPr>
            <a:picLocks noChangeAspect="1"/>
          </p:cNvPicPr>
          <p:nvPr/>
        </p:nvPicPr>
        <p:blipFill>
          <a:blip r:embed="rId2"/>
          <a:stretch>
            <a:fillRect/>
          </a:stretch>
        </p:blipFill>
        <p:spPr>
          <a:xfrm>
            <a:off x="0" y="1162227"/>
            <a:ext cx="9144000" cy="5673370"/>
          </a:xfrm>
          <a:prstGeom prst="rect">
            <a:avLst/>
          </a:prstGeom>
        </p:spPr>
      </p:pic>
      <p:sp>
        <p:nvSpPr>
          <p:cNvPr id="4" name="Rectangle 2"/>
          <p:cNvSpPr txBox="1">
            <a:spLocks noChangeArrowheads="1"/>
          </p:cNvSpPr>
          <p:nvPr/>
        </p:nvSpPr>
        <p:spPr>
          <a:xfrm>
            <a:off x="233976" y="22402"/>
            <a:ext cx="8802520" cy="1139825"/>
          </a:xfrm>
          <a:prstGeom prst="rect">
            <a:avLst/>
          </a:prstGeom>
        </p:spPr>
        <p:txBody>
          <a:bodyPr/>
          <a:lstStyle/>
          <a:p>
            <a:pPr>
              <a:defRPr/>
            </a:pPr>
            <a:r>
              <a:rPr lang="fr-FR" sz="2400" kern="0" dirty="0" smtClean="0">
                <a:solidFill>
                  <a:srgbClr val="C00000"/>
                </a:solidFill>
                <a:latin typeface="+mj-lt"/>
                <a:ea typeface="+mj-ea"/>
                <a:cs typeface="+mj-cs"/>
              </a:rPr>
              <a:t>Que vais-je apprendre dans cette UE  ? Renseignements ? par exemple ici :</a:t>
            </a:r>
            <a:endParaRPr lang="fr-FR" sz="2400" kern="0" dirty="0">
              <a:solidFill>
                <a:srgbClr val="C00000"/>
              </a:solidFill>
              <a:latin typeface="+mj-lt"/>
              <a:ea typeface="+mj-ea"/>
              <a:cs typeface="+mj-cs"/>
            </a:endParaRPr>
          </a:p>
        </p:txBody>
      </p:sp>
    </p:spTree>
    <p:extLst>
      <p:ext uri="{BB962C8B-B14F-4D97-AF65-F5344CB8AC3E}">
        <p14:creationId xmlns:p14="http://schemas.microsoft.com/office/powerpoint/2010/main" val="403499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7467600" cy="1143000"/>
          </a:xfrm>
        </p:spPr>
        <p:txBody>
          <a:bodyPr/>
          <a:lstStyle/>
          <a:p>
            <a:r>
              <a:rPr lang="fr-FR" dirty="0" smtClean="0"/>
              <a:t>Les UE du M1 - Semestre 2</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3841484985"/>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5"/>
          </p:nvPr>
        </p:nvSpPr>
        <p:spPr/>
        <p:txBody>
          <a:bodyPr/>
          <a:lstStyle/>
          <a:p>
            <a:fld id="{BC930E77-1DE7-4037-9D2A-D4535913E385}" type="slidenum">
              <a:rPr lang="fr-FR" smtClean="0"/>
              <a:pPr/>
              <a:t>11</a:t>
            </a:fld>
            <a:endParaRPr lang="fr-FR"/>
          </a:p>
        </p:txBody>
      </p:sp>
      <p:sp>
        <p:nvSpPr>
          <p:cNvPr id="3" name="Rectangle à coins arrondis 2"/>
          <p:cNvSpPr/>
          <p:nvPr/>
        </p:nvSpPr>
        <p:spPr>
          <a:xfrm rot="462467">
            <a:off x="6115059" y="280746"/>
            <a:ext cx="2524870" cy="1152128"/>
          </a:xfrm>
          <a:prstGeom prst="roundRect">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Formation à </a:t>
            </a:r>
          </a:p>
          <a:p>
            <a:pPr algn="ctr"/>
            <a:r>
              <a:rPr lang="fr-FR" b="1" dirty="0" smtClean="0"/>
              <a:t>Bourg-en-Bresse</a:t>
            </a:r>
            <a:endParaRPr lang="fr-FR" b="1" dirty="0"/>
          </a:p>
        </p:txBody>
      </p:sp>
      <p:pic>
        <p:nvPicPr>
          <p:cNvPr id="6" name="Image 5"/>
          <p:cNvPicPr>
            <a:picLocks noChangeAspect="1"/>
          </p:cNvPicPr>
          <p:nvPr/>
        </p:nvPicPr>
        <p:blipFill>
          <a:blip r:embed="rId7"/>
          <a:stretch>
            <a:fillRect/>
          </a:stretch>
        </p:blipFill>
        <p:spPr>
          <a:xfrm>
            <a:off x="7420166" y="2492896"/>
            <a:ext cx="1525092" cy="875897"/>
          </a:xfrm>
          <a:prstGeom prst="rect">
            <a:avLst/>
          </a:prstGeom>
        </p:spPr>
      </p:pic>
      <p:sp>
        <p:nvSpPr>
          <p:cNvPr id="8" name="Flèche droite 7"/>
          <p:cNvSpPr/>
          <p:nvPr/>
        </p:nvSpPr>
        <p:spPr>
          <a:xfrm rot="14776395">
            <a:off x="7329327" y="1487063"/>
            <a:ext cx="1056322" cy="5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7515356" y="3298348"/>
            <a:ext cx="1305116" cy="1015663"/>
          </a:xfrm>
          <a:prstGeom prst="rect">
            <a:avLst/>
          </a:prstGeom>
          <a:noFill/>
        </p:spPr>
        <p:txBody>
          <a:bodyPr wrap="square" rtlCol="0">
            <a:spAutoFit/>
          </a:bodyPr>
          <a:lstStyle/>
          <a:p>
            <a:r>
              <a:rPr lang="fr-FR" sz="1200" b="1" dirty="0" smtClean="0"/>
              <a:t>Avez-vous bien noté ? </a:t>
            </a:r>
          </a:p>
          <a:p>
            <a:r>
              <a:rPr lang="fr-FR" sz="1200" b="1" dirty="0" smtClean="0"/>
              <a:t>Ce n’est pas Villeurbanne ….</a:t>
            </a:r>
            <a:endParaRPr lang="fr-FR" sz="1200" b="1" dirty="0"/>
          </a:p>
        </p:txBody>
      </p:sp>
    </p:spTree>
    <p:extLst>
      <p:ext uri="{BB962C8B-B14F-4D97-AF65-F5344CB8AC3E}">
        <p14:creationId xmlns:p14="http://schemas.microsoft.com/office/powerpoint/2010/main" val="191569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29816"/>
            <a:ext cx="7467600" cy="1143000"/>
          </a:xfrm>
        </p:spPr>
        <p:txBody>
          <a:bodyPr/>
          <a:lstStyle/>
          <a:p>
            <a:r>
              <a:rPr lang="fr-FR" dirty="0" smtClean="0"/>
              <a:t>Les UE du M2 – Semestre 3</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1542401990"/>
              </p:ext>
            </p:extLst>
          </p:nvPr>
        </p:nvGraphicFramePr>
        <p:xfrm>
          <a:off x="457200" y="1988840"/>
          <a:ext cx="7099275" cy="4484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5"/>
          </p:nvPr>
        </p:nvSpPr>
        <p:spPr/>
        <p:txBody>
          <a:bodyPr/>
          <a:lstStyle/>
          <a:p>
            <a:fld id="{BC930E77-1DE7-4037-9D2A-D4535913E385}" type="slidenum">
              <a:rPr lang="fr-FR" smtClean="0"/>
              <a:pPr/>
              <a:t>12</a:t>
            </a:fld>
            <a:endParaRPr lang="fr-FR"/>
          </a:p>
        </p:txBody>
      </p:sp>
      <p:sp>
        <p:nvSpPr>
          <p:cNvPr id="6" name="Rectangle à coins arrondis 5"/>
          <p:cNvSpPr/>
          <p:nvPr/>
        </p:nvSpPr>
        <p:spPr>
          <a:xfrm rot="462467">
            <a:off x="6006008" y="269774"/>
            <a:ext cx="2524870" cy="1152128"/>
          </a:xfrm>
          <a:prstGeom prst="roundRect">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Formation à </a:t>
            </a:r>
          </a:p>
          <a:p>
            <a:pPr algn="ctr"/>
            <a:r>
              <a:rPr lang="fr-FR" b="1" dirty="0" smtClean="0"/>
              <a:t>Bourg-en-Bresse</a:t>
            </a:r>
            <a:endParaRPr lang="fr-FR" b="1" dirty="0"/>
          </a:p>
        </p:txBody>
      </p:sp>
    </p:spTree>
    <p:extLst>
      <p:ext uri="{BB962C8B-B14F-4D97-AF65-F5344CB8AC3E}">
        <p14:creationId xmlns:p14="http://schemas.microsoft.com/office/powerpoint/2010/main" val="970396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UE du M2 – Semestre 4</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3926773653"/>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5"/>
          </p:nvPr>
        </p:nvSpPr>
        <p:spPr/>
        <p:txBody>
          <a:bodyPr/>
          <a:lstStyle/>
          <a:p>
            <a:fld id="{BC930E77-1DE7-4037-9D2A-D4535913E385}" type="slidenum">
              <a:rPr lang="fr-FR" smtClean="0"/>
              <a:pPr/>
              <a:t>13</a:t>
            </a:fld>
            <a:endParaRPr lang="fr-FR"/>
          </a:p>
        </p:txBody>
      </p:sp>
      <p:sp>
        <p:nvSpPr>
          <p:cNvPr id="6" name="Rectangle à coins arrondis 5"/>
          <p:cNvSpPr/>
          <p:nvPr/>
        </p:nvSpPr>
        <p:spPr>
          <a:xfrm rot="462467">
            <a:off x="6022801" y="279008"/>
            <a:ext cx="2524870" cy="1152128"/>
          </a:xfrm>
          <a:prstGeom prst="roundRect">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Formation à </a:t>
            </a:r>
          </a:p>
          <a:p>
            <a:pPr algn="ctr"/>
            <a:r>
              <a:rPr lang="fr-FR" b="1" dirty="0" smtClean="0"/>
              <a:t>Bourg-en-Bresse</a:t>
            </a:r>
            <a:endParaRPr lang="fr-FR" b="1" dirty="0"/>
          </a:p>
        </p:txBody>
      </p:sp>
    </p:spTree>
    <p:extLst>
      <p:ext uri="{BB962C8B-B14F-4D97-AF65-F5344CB8AC3E}">
        <p14:creationId xmlns:p14="http://schemas.microsoft.com/office/powerpoint/2010/main" val="111163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14</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7114448"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a:solidFill>
                  <a:srgbClr val="C00000"/>
                </a:solidFill>
              </a:rPr>
              <a:t>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7870024" y="2852936"/>
            <a:ext cx="116647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73692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856" y="1124744"/>
            <a:ext cx="8229600" cy="4530725"/>
          </a:xfrm>
        </p:spPr>
        <p:txBody>
          <a:bodyPr>
            <a:normAutofit/>
          </a:bodyPr>
          <a:lstStyle/>
          <a:p>
            <a:pPr algn="just">
              <a:spcBef>
                <a:spcPts val="1200"/>
              </a:spcBef>
            </a:pPr>
            <a:r>
              <a:rPr lang="fr-FR" altLang="fr-FR" b="1" u="sng" dirty="0" smtClean="0"/>
              <a:t>Conditions :</a:t>
            </a:r>
          </a:p>
          <a:p>
            <a:pPr lvl="2" algn="just">
              <a:spcBef>
                <a:spcPts val="1200"/>
              </a:spcBef>
            </a:pPr>
            <a:r>
              <a:rPr lang="fr-FR" altLang="fr-FR" sz="2400" b="1" dirty="0" smtClean="0"/>
              <a:t>Avoir signé son contrat avant la date de son 29</a:t>
            </a:r>
            <a:r>
              <a:rPr lang="fr-FR" altLang="fr-FR" sz="2400" b="1" baseline="30000" dirty="0" smtClean="0"/>
              <a:t>ème</a:t>
            </a:r>
            <a:r>
              <a:rPr lang="fr-FR" altLang="fr-FR" sz="2400" b="1" dirty="0" smtClean="0"/>
              <a:t>  anniversaire</a:t>
            </a:r>
          </a:p>
          <a:p>
            <a:pPr lvl="2" algn="just">
              <a:spcBef>
                <a:spcPts val="1200"/>
              </a:spcBef>
            </a:pPr>
            <a:r>
              <a:rPr lang="fr-FR" altLang="fr-FR" sz="2400" b="1" dirty="0" smtClean="0"/>
              <a:t>Contrat de travail avec une entreprise française ou étrangère (mais possédant un siège en France) </a:t>
            </a:r>
          </a:p>
          <a:p>
            <a:pPr algn="just">
              <a:spcBef>
                <a:spcPts val="1200"/>
              </a:spcBef>
            </a:pPr>
            <a:r>
              <a:rPr lang="fr-FR" altLang="fr-FR" b="1" u="sng" dirty="0" smtClean="0"/>
              <a:t>2 types de contrats :</a:t>
            </a:r>
          </a:p>
          <a:p>
            <a:pPr lvl="1" algn="just">
              <a:spcBef>
                <a:spcPts val="1200"/>
              </a:spcBef>
            </a:pPr>
            <a:r>
              <a:rPr lang="fr-FR" altLang="fr-FR" sz="2400" b="1" dirty="0" smtClean="0"/>
              <a:t>Contrat d’apprentissage (18 places pour rentrée 2019)</a:t>
            </a:r>
          </a:p>
          <a:p>
            <a:pPr lvl="1" algn="just">
              <a:spcBef>
                <a:spcPts val="1200"/>
              </a:spcBef>
            </a:pPr>
            <a:r>
              <a:rPr lang="fr-FR" altLang="fr-FR" sz="2400" b="1" dirty="0" smtClean="0"/>
              <a:t>Contrat de professionnalisation (pas de quota)</a:t>
            </a:r>
          </a:p>
          <a:p>
            <a:pPr lvl="1" algn="just">
              <a:spcBef>
                <a:spcPts val="1200"/>
              </a:spcBef>
            </a:pPr>
            <a:endParaRPr lang="fr-FR" altLang="fr-FR" sz="2400" b="1" dirty="0" smtClean="0"/>
          </a:p>
        </p:txBody>
      </p:sp>
      <p:sp>
        <p:nvSpPr>
          <p:cNvPr id="4" name="Rectangle 3"/>
          <p:cNvSpPr/>
          <p:nvPr/>
        </p:nvSpPr>
        <p:spPr>
          <a:xfrm>
            <a:off x="323528" y="260648"/>
            <a:ext cx="2457724" cy="369332"/>
          </a:xfrm>
          <a:prstGeom prst="rect">
            <a:avLst/>
          </a:prstGeom>
        </p:spPr>
        <p:txBody>
          <a:bodyPr wrap="none">
            <a:spAutoFit/>
          </a:bodyPr>
          <a:lstStyle/>
          <a:p>
            <a:pPr fontAlgn="base">
              <a:spcAft>
                <a:spcPct val="0"/>
              </a:spcAft>
            </a:pPr>
            <a:r>
              <a:rPr lang="fr-FR" altLang="fr-FR" kern="0" dirty="0" smtClean="0">
                <a:solidFill>
                  <a:srgbClr val="C00000"/>
                </a:solidFill>
              </a:rPr>
              <a:t>Etre ALTERNANT…</a:t>
            </a:r>
            <a:endParaRPr lang="fr-FR" altLang="fr-FR" kern="0" dirty="0">
              <a:solidFill>
                <a:srgbClr val="C00000"/>
              </a:solidFill>
            </a:endParaRPr>
          </a:p>
        </p:txBody>
      </p:sp>
    </p:spTree>
    <p:extLst>
      <p:ext uri="{BB962C8B-B14F-4D97-AF65-F5344CB8AC3E}">
        <p14:creationId xmlns:p14="http://schemas.microsoft.com/office/powerpoint/2010/main" val="343143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8192" y="553243"/>
            <a:ext cx="8472908" cy="576263"/>
          </a:xfrm>
        </p:spPr>
        <p:txBody>
          <a:bodyPr vert="horz" anchor="b">
            <a:noAutofit/>
          </a:bodyPr>
          <a:lstStyle/>
          <a:p>
            <a:pPr fontAlgn="base">
              <a:spcAft>
                <a:spcPct val="0"/>
              </a:spcAft>
            </a:pPr>
            <a:r>
              <a:rPr lang="fr-FR" altLang="fr-FR" sz="2800" kern="0" dirty="0" smtClean="0">
                <a:solidFill>
                  <a:srgbClr val="C00000"/>
                </a:solidFill>
              </a:rPr>
              <a:t>Etre salarié…C’est « LE  </a:t>
            </a:r>
            <a:r>
              <a:rPr lang="fr-FR" altLang="fr-FR" sz="4400" b="1" kern="0" dirty="0" smtClean="0">
                <a:solidFill>
                  <a:srgbClr val="C00000"/>
                </a:solidFill>
              </a:rPr>
              <a:t>+ »</a:t>
            </a:r>
            <a:r>
              <a:rPr lang="fr-FR" altLang="fr-FR" sz="2800" kern="0" dirty="0" smtClean="0">
                <a:solidFill>
                  <a:srgbClr val="C00000"/>
                </a:solidFill>
              </a:rPr>
              <a:t> </a:t>
            </a:r>
            <a:r>
              <a:rPr lang="fr-FR" altLang="fr-FR" sz="2800" kern="0" dirty="0">
                <a:solidFill>
                  <a:srgbClr val="C00000"/>
                </a:solidFill>
              </a:rPr>
              <a:t>de </a:t>
            </a:r>
            <a:r>
              <a:rPr lang="fr-FR" altLang="fr-FR" sz="2800" kern="0" dirty="0" smtClean="0">
                <a:solidFill>
                  <a:srgbClr val="C00000"/>
                </a:solidFill>
              </a:rPr>
              <a:t>l’alternance</a:t>
            </a:r>
            <a:endParaRPr lang="fr-FR" altLang="fr-FR" sz="2800" kern="0" dirty="0">
              <a:solidFill>
                <a:srgbClr val="C00000"/>
              </a:solidFill>
            </a:endParaRPr>
          </a:p>
        </p:txBody>
      </p:sp>
      <p:sp>
        <p:nvSpPr>
          <p:cNvPr id="12291" name="Rectangle 3"/>
          <p:cNvSpPr>
            <a:spLocks noGrp="1" noChangeArrowheads="1"/>
          </p:cNvSpPr>
          <p:nvPr>
            <p:ph type="body" idx="1"/>
          </p:nvPr>
        </p:nvSpPr>
        <p:spPr>
          <a:xfrm>
            <a:off x="179512" y="2708920"/>
            <a:ext cx="8784976" cy="3679676"/>
          </a:xfrm>
        </p:spPr>
        <p:txBody>
          <a:bodyPr>
            <a:noAutofit/>
          </a:bodyPr>
          <a:lstStyle/>
          <a:p>
            <a:pPr algn="just">
              <a:spcBef>
                <a:spcPts val="1200"/>
              </a:spcBef>
            </a:pPr>
            <a:r>
              <a:rPr lang="fr-FR" altLang="fr-FR" b="1" u="sng" dirty="0" smtClean="0"/>
              <a:t>Cela veut dire:</a:t>
            </a:r>
          </a:p>
          <a:p>
            <a:pPr lvl="1" algn="just">
              <a:spcBef>
                <a:spcPts val="1200"/>
              </a:spcBef>
            </a:pPr>
            <a:r>
              <a:rPr lang="fr-FR" altLang="fr-FR" sz="2400" dirty="0" smtClean="0"/>
              <a:t>être </a:t>
            </a:r>
            <a:r>
              <a:rPr lang="fr-FR" altLang="fr-FR" sz="2400" dirty="0" smtClean="0">
                <a:solidFill>
                  <a:srgbClr val="FF0000"/>
                </a:solidFill>
              </a:rPr>
              <a:t>jeune salarié </a:t>
            </a:r>
            <a:r>
              <a:rPr lang="fr-FR" altLang="fr-FR" sz="2400" dirty="0" smtClean="0"/>
              <a:t>(contrat d’apprentissage, contrat de professionnalisation)</a:t>
            </a:r>
          </a:p>
          <a:p>
            <a:pPr lvl="1" algn="just">
              <a:spcBef>
                <a:spcPts val="1200"/>
              </a:spcBef>
            </a:pPr>
            <a:r>
              <a:rPr lang="fr-FR" altLang="fr-FR" sz="2400" dirty="0" smtClean="0"/>
              <a:t>se </a:t>
            </a:r>
            <a:r>
              <a:rPr lang="fr-FR" altLang="fr-FR" sz="2400" dirty="0" smtClean="0">
                <a:solidFill>
                  <a:srgbClr val="FF0000"/>
                </a:solidFill>
              </a:rPr>
              <a:t>former différemment </a:t>
            </a:r>
            <a:r>
              <a:rPr lang="fr-FR" altLang="fr-FR" sz="2400" dirty="0" smtClean="0"/>
              <a:t>en alternant des périodes de formation en entreprise et à l’université,</a:t>
            </a:r>
          </a:p>
          <a:p>
            <a:pPr lvl="1" algn="just">
              <a:spcBef>
                <a:spcPts val="1200"/>
              </a:spcBef>
            </a:pPr>
            <a:r>
              <a:rPr lang="fr-FR" altLang="fr-FR" sz="2400" dirty="0" smtClean="0"/>
              <a:t>être accompagné tout au long de son parcours par un </a:t>
            </a:r>
            <a:r>
              <a:rPr lang="fr-FR" altLang="fr-FR" sz="2400" dirty="0" smtClean="0">
                <a:solidFill>
                  <a:srgbClr val="FF0000"/>
                </a:solidFill>
              </a:rPr>
              <a:t>tuteur-entreprise</a:t>
            </a:r>
            <a:r>
              <a:rPr lang="fr-FR" altLang="fr-FR" sz="2400" dirty="0" smtClean="0"/>
              <a:t> et un </a:t>
            </a:r>
            <a:r>
              <a:rPr lang="fr-FR" altLang="fr-FR" sz="2400" dirty="0" smtClean="0">
                <a:solidFill>
                  <a:srgbClr val="FF0000"/>
                </a:solidFill>
              </a:rPr>
              <a:t>tuteur-enseignant</a:t>
            </a:r>
            <a:r>
              <a:rPr lang="fr-FR" altLang="fr-FR" sz="2400" dirty="0" smtClean="0"/>
              <a:t>,</a:t>
            </a:r>
          </a:p>
          <a:p>
            <a:pPr lvl="1" algn="just">
              <a:spcBef>
                <a:spcPts val="1200"/>
              </a:spcBef>
            </a:pPr>
            <a:r>
              <a:rPr lang="fr-FR" altLang="fr-FR" sz="2400" dirty="0" smtClean="0"/>
              <a:t>bénéficier d’une première </a:t>
            </a:r>
            <a:r>
              <a:rPr lang="fr-FR" altLang="fr-FR" sz="2400" dirty="0" smtClean="0">
                <a:solidFill>
                  <a:srgbClr val="FF0000"/>
                </a:solidFill>
              </a:rPr>
              <a:t>expérience professionnelle</a:t>
            </a:r>
            <a:r>
              <a:rPr lang="fr-FR" altLang="fr-FR" sz="2400" dirty="0" smtClean="0"/>
              <a:t>.</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t="28040"/>
          <a:stretch>
            <a:fillRect/>
          </a:stretch>
        </p:blipFill>
        <p:spPr bwMode="auto">
          <a:xfrm>
            <a:off x="323528" y="1406029"/>
            <a:ext cx="568801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descr="C:\Users\corinne.cochet\Pictures\logo iut\Image1.jpg"/>
          <p:cNvPicPr>
            <a:picLocks noChangeAspect="1" noChangeArrowheads="1"/>
          </p:cNvPicPr>
          <p:nvPr/>
        </p:nvPicPr>
        <p:blipFill>
          <a:blip r:embed="rId4">
            <a:clrChange>
              <a:clrFrom>
                <a:srgbClr val="FDFDFB"/>
              </a:clrFrom>
              <a:clrTo>
                <a:srgbClr val="FDFDFB">
                  <a:alpha val="0"/>
                </a:srgbClr>
              </a:clrTo>
            </a:clrChange>
            <a:extLst>
              <a:ext uri="{28A0092B-C50C-407E-A947-70E740481C1C}">
                <a14:useLocalDpi xmlns:a14="http://schemas.microsoft.com/office/drawing/2010/main" val="0"/>
              </a:ext>
            </a:extLst>
          </a:blip>
          <a:srcRect/>
          <a:stretch>
            <a:fillRect/>
          </a:stretch>
        </p:blipFill>
        <p:spPr bwMode="auto">
          <a:xfrm>
            <a:off x="6732240" y="908720"/>
            <a:ext cx="2376000" cy="1305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9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17</a:t>
            </a:fld>
            <a:endParaRPr lang="fr-FR"/>
          </a:p>
        </p:txBody>
      </p:sp>
      <p:pic>
        <p:nvPicPr>
          <p:cNvPr id="4" name="Image 3"/>
          <p:cNvPicPr>
            <a:picLocks noChangeAspect="1"/>
          </p:cNvPicPr>
          <p:nvPr/>
        </p:nvPicPr>
        <p:blipFill>
          <a:blip r:embed="rId2"/>
          <a:stretch>
            <a:fillRect/>
          </a:stretch>
        </p:blipFill>
        <p:spPr>
          <a:xfrm>
            <a:off x="53011" y="980728"/>
            <a:ext cx="9055493" cy="4767818"/>
          </a:xfrm>
          <a:prstGeom prst="rect">
            <a:avLst/>
          </a:prstGeom>
        </p:spPr>
      </p:pic>
    </p:spTree>
    <p:extLst>
      <p:ext uri="{BB962C8B-B14F-4D97-AF65-F5344CB8AC3E}">
        <p14:creationId xmlns:p14="http://schemas.microsoft.com/office/powerpoint/2010/main" val="113218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18</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7114448"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a:solidFill>
                  <a:srgbClr val="C00000"/>
                </a:solidFill>
              </a:rPr>
              <a:t>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4283968" y="3429000"/>
            <a:ext cx="358605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60610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342985" y="116632"/>
            <a:ext cx="8229600" cy="630237"/>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fr-FR" altLang="fr-FR" sz="3800" kern="0" dirty="0" smtClean="0"/>
              <a:t>Le recrutement ? Origine des étudiants  </a:t>
            </a:r>
          </a:p>
        </p:txBody>
      </p:sp>
      <p:pic>
        <p:nvPicPr>
          <p:cNvPr id="12" name="Image 11"/>
          <p:cNvPicPr>
            <a:picLocks noChangeAspect="1"/>
          </p:cNvPicPr>
          <p:nvPr/>
        </p:nvPicPr>
        <p:blipFill>
          <a:blip r:embed="rId2"/>
          <a:stretch>
            <a:fillRect/>
          </a:stretch>
        </p:blipFill>
        <p:spPr>
          <a:xfrm>
            <a:off x="671162" y="1259680"/>
            <a:ext cx="7573246" cy="4473576"/>
          </a:xfrm>
          <a:prstGeom prst="rect">
            <a:avLst/>
          </a:prstGeom>
        </p:spPr>
      </p:pic>
      <p:sp>
        <p:nvSpPr>
          <p:cNvPr id="9" name="ZoneTexte 8"/>
          <p:cNvSpPr txBox="1"/>
          <p:nvPr/>
        </p:nvSpPr>
        <p:spPr>
          <a:xfrm rot="20834932">
            <a:off x="357323" y="1284633"/>
            <a:ext cx="214257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r-FR" dirty="0" smtClean="0"/>
              <a:t>Chiffres 2019-2020</a:t>
            </a:r>
            <a:endParaRPr lang="fr-FR" dirty="0"/>
          </a:p>
        </p:txBody>
      </p:sp>
    </p:spTree>
    <p:extLst>
      <p:ext uri="{BB962C8B-B14F-4D97-AF65-F5344CB8AC3E}">
        <p14:creationId xmlns:p14="http://schemas.microsoft.com/office/powerpoint/2010/main" val="23976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84932" y="1917334"/>
            <a:ext cx="8964488" cy="663093"/>
          </a:xfrm>
        </p:spPr>
        <p:txBody>
          <a:bodyPr>
            <a:noAutofit/>
            <a:scene3d>
              <a:camera prst="orthographicFront"/>
              <a:lightRig rig="flat" dir="tl">
                <a:rot lat="0" lon="0" rev="6600000"/>
              </a:lightRig>
            </a:scene3d>
            <a:sp3d extrusionH="25400" contourW="8890">
              <a:bevelT w="38100" h="31750" prst="softRound"/>
              <a:contourClr>
                <a:schemeClr val="accent2">
                  <a:shade val="75000"/>
                </a:schemeClr>
              </a:contourClr>
            </a:sp3d>
          </a:bodyPr>
          <a:lstStyle/>
          <a:p>
            <a:pPr algn="ctr"/>
            <a:r>
              <a:rPr lang="fr-FR" sz="2000" cap="none" dirty="0" smtClean="0">
                <a:ln w="11430">
                  <a:solidFill>
                    <a:srgbClr val="0070C0"/>
                  </a:solidFill>
                </a:ln>
                <a:solidFill>
                  <a:schemeClr val="accent1"/>
                </a:solidFill>
                <a:effectLst>
                  <a:outerShdw blurRad="50800" dist="39000" dir="5460000" algn="tl">
                    <a:srgbClr val="000000">
                      <a:alpha val="38000"/>
                    </a:srgbClr>
                  </a:outerShdw>
                </a:effectLst>
                <a:latin typeface="Berlin Sans FB Demi" panose="020E0802020502020306" pitchFamily="34" charset="0"/>
                <a:cs typeface="Aharoni" panose="02010803020104030203" pitchFamily="2" charset="-79"/>
              </a:rPr>
              <a:t/>
            </a:r>
            <a:br>
              <a:rPr lang="fr-FR" sz="2000" cap="none" dirty="0" smtClean="0">
                <a:ln w="11430">
                  <a:solidFill>
                    <a:srgbClr val="0070C0"/>
                  </a:solidFill>
                </a:ln>
                <a:solidFill>
                  <a:schemeClr val="accent1"/>
                </a:solidFill>
                <a:effectLst>
                  <a:outerShdw blurRad="50800" dist="39000" dir="5460000" algn="tl">
                    <a:srgbClr val="000000">
                      <a:alpha val="38000"/>
                    </a:srgbClr>
                  </a:outerShdw>
                </a:effectLst>
                <a:latin typeface="Berlin Sans FB Demi" panose="020E0802020502020306" pitchFamily="34" charset="0"/>
                <a:cs typeface="Aharoni" panose="02010803020104030203" pitchFamily="2" charset="-79"/>
              </a:rPr>
            </a:br>
            <a:r>
              <a:rPr lang="fr-FR" sz="2800" cap="none" dirty="0" smtClean="0">
                <a:ln w="11430">
                  <a:solidFill>
                    <a:srgbClr val="0070C0"/>
                  </a:solidFill>
                </a:ln>
                <a:solidFill>
                  <a:schemeClr val="accent1"/>
                </a:solidFill>
                <a:effectLst>
                  <a:outerShdw blurRad="50800" dist="39000" dir="5460000" algn="tl">
                    <a:srgbClr val="000000">
                      <a:alpha val="38000"/>
                    </a:srgbClr>
                  </a:outerShdw>
                </a:effectLst>
                <a:latin typeface="Berlin Sans FB Demi" panose="020E0802020502020306" pitchFamily="34" charset="0"/>
                <a:cs typeface="Aharoni" panose="02010803020104030203" pitchFamily="2" charset="-79"/>
              </a:rPr>
              <a:t> </a:t>
            </a:r>
            <a:r>
              <a:rPr lang="fr-FR" sz="4000" cap="none" dirty="0">
                <a:ln w="11430">
                  <a:solidFill>
                    <a:srgbClr val="0070C0"/>
                  </a:solidFill>
                </a:ln>
                <a:solidFill>
                  <a:schemeClr val="tx2">
                    <a:lumMod val="75000"/>
                  </a:schemeClr>
                </a:solidFill>
                <a:latin typeface="Berlin Sans FB Demi" panose="020E0802020502020306" pitchFamily="34" charset="0"/>
                <a:cs typeface="Aharoni" panose="02010803020104030203" pitchFamily="2" charset="-79"/>
              </a:rPr>
              <a:t>PARCOURS GA ou Génie Alimentaire</a:t>
            </a:r>
          </a:p>
        </p:txBody>
      </p:sp>
      <p:pic>
        <p:nvPicPr>
          <p:cNvPr id="3" name="Image 2"/>
          <p:cNvPicPr>
            <a:picLocks noChangeAspect="1"/>
          </p:cNvPicPr>
          <p:nvPr/>
        </p:nvPicPr>
        <p:blipFill>
          <a:blip r:embed="rId3"/>
          <a:stretch>
            <a:fillRect/>
          </a:stretch>
        </p:blipFill>
        <p:spPr>
          <a:xfrm>
            <a:off x="6504216" y="3388398"/>
            <a:ext cx="2520082" cy="1493161"/>
          </a:xfrm>
          <a:prstGeom prst="rect">
            <a:avLst/>
          </a:prstGeom>
        </p:spPr>
      </p:pic>
      <p:pic>
        <p:nvPicPr>
          <p:cNvPr id="13" name="Picture 5" descr="http://wwwgeii.univ-lyon1.fr/image/LOGO_IUT_Ly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432"/>
            <a:ext cx="2314911"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http://actuwiki.fr/wp-content/uploads/2012/12/Logo-conseil-General-ain_medi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512" y="5301384"/>
            <a:ext cx="1584000"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60" descr="logo 1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5189416"/>
            <a:ext cx="1584000" cy="162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7"/>
          <a:stretch>
            <a:fillRect/>
          </a:stretch>
        </p:blipFill>
        <p:spPr>
          <a:xfrm>
            <a:off x="4185508" y="3384842"/>
            <a:ext cx="2249870" cy="1488715"/>
          </a:xfrm>
          <a:prstGeom prst="rect">
            <a:avLst/>
          </a:prstGeom>
        </p:spPr>
      </p:pic>
      <p:pic>
        <p:nvPicPr>
          <p:cNvPr id="18" name="Image 17"/>
          <p:cNvPicPr>
            <a:picLocks noChangeAspect="1"/>
          </p:cNvPicPr>
          <p:nvPr/>
        </p:nvPicPr>
        <p:blipFill>
          <a:blip r:embed="rId8"/>
          <a:stretch>
            <a:fillRect/>
          </a:stretch>
        </p:blipFill>
        <p:spPr>
          <a:xfrm>
            <a:off x="179512" y="3356992"/>
            <a:ext cx="2024646" cy="1526571"/>
          </a:xfrm>
          <a:prstGeom prst="rect">
            <a:avLst/>
          </a:prstGeom>
        </p:spPr>
      </p:pic>
      <p:pic>
        <p:nvPicPr>
          <p:cNvPr id="19" name="Image 18"/>
          <p:cNvPicPr>
            <a:picLocks noChangeAspect="1"/>
          </p:cNvPicPr>
          <p:nvPr/>
        </p:nvPicPr>
        <p:blipFill>
          <a:blip r:embed="rId9"/>
          <a:stretch>
            <a:fillRect/>
          </a:stretch>
        </p:blipFill>
        <p:spPr>
          <a:xfrm>
            <a:off x="2272996" y="3376111"/>
            <a:ext cx="1860773" cy="1497446"/>
          </a:xfrm>
          <a:prstGeom prst="rect">
            <a:avLst/>
          </a:prstGeom>
        </p:spPr>
      </p:pic>
      <p:pic>
        <p:nvPicPr>
          <p:cNvPr id="21" name="Image 20"/>
          <p:cNvPicPr>
            <a:picLocks noChangeAspect="1"/>
          </p:cNvPicPr>
          <p:nvPr/>
        </p:nvPicPr>
        <p:blipFill rotWithShape="1">
          <a:blip r:embed="rId10">
            <a:clrChange>
              <a:clrFrom>
                <a:srgbClr val="000000"/>
              </a:clrFrom>
              <a:clrTo>
                <a:srgbClr val="000000">
                  <a:alpha val="0"/>
                </a:srgbClr>
              </a:clrTo>
            </a:clrChange>
          </a:blip>
          <a:srcRect t="20422" b="15915"/>
          <a:stretch/>
        </p:blipFill>
        <p:spPr>
          <a:xfrm>
            <a:off x="20960" y="-5251"/>
            <a:ext cx="4191000" cy="1152128"/>
          </a:xfrm>
          <a:prstGeom prst="rect">
            <a:avLst/>
          </a:prstGeom>
        </p:spPr>
      </p:pic>
      <p:pic>
        <p:nvPicPr>
          <p:cNvPr id="4" name="Imag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672" y="5229200"/>
            <a:ext cx="1584000" cy="1601752"/>
          </a:xfrm>
          <a:prstGeom prst="rect">
            <a:avLst/>
          </a:prstGeom>
        </p:spPr>
      </p:pic>
    </p:spTree>
    <p:extLst>
      <p:ext uri="{BB962C8B-B14F-4D97-AF65-F5344CB8AC3E}">
        <p14:creationId xmlns:p14="http://schemas.microsoft.com/office/powerpoint/2010/main" val="4272896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20</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6519734"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smtClean="0">
                <a:solidFill>
                  <a:srgbClr val="C00000"/>
                </a:solidFill>
              </a:rPr>
              <a:t>Master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3923928" y="3717032"/>
            <a:ext cx="46805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8957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496" y="44624"/>
            <a:ext cx="4604209" cy="369332"/>
          </a:xfrm>
          <a:prstGeom prst="rect">
            <a:avLst/>
          </a:prstGeom>
          <a:noFill/>
        </p:spPr>
        <p:txBody>
          <a:bodyPr wrap="none" rtlCol="0">
            <a:spAutoFit/>
          </a:bodyPr>
          <a:lstStyle/>
          <a:p>
            <a:r>
              <a:rPr lang="fr-FR" b="1" dirty="0" smtClean="0">
                <a:solidFill>
                  <a:schemeClr val="tx2"/>
                </a:solidFill>
              </a:rPr>
              <a:t>Le recrutement </a:t>
            </a:r>
            <a:r>
              <a:rPr lang="fr-FR" b="1" dirty="0" smtClean="0">
                <a:solidFill>
                  <a:schemeClr val="tx2"/>
                </a:solidFill>
                <a:sym typeface="Wingdings" panose="05000000000000000000" pitchFamily="2" charset="2"/>
              </a:rPr>
              <a:t> </a:t>
            </a:r>
            <a:r>
              <a:rPr lang="fr-FR" b="1" dirty="0" smtClean="0">
                <a:solidFill>
                  <a:schemeClr val="tx2"/>
                </a:solidFill>
              </a:rPr>
              <a:t> </a:t>
            </a:r>
            <a:r>
              <a:rPr lang="fr-FR" b="1" dirty="0" smtClean="0">
                <a:solidFill>
                  <a:srgbClr val="C00000"/>
                </a:solidFill>
              </a:rPr>
              <a:t>Trouver mon</a:t>
            </a:r>
            <a:r>
              <a:rPr lang="fr-FR" b="1" dirty="0" smtClean="0">
                <a:solidFill>
                  <a:srgbClr val="C00000"/>
                </a:solidFill>
              </a:rPr>
              <a:t> </a:t>
            </a:r>
            <a:r>
              <a:rPr lang="fr-FR" b="1" dirty="0" smtClean="0">
                <a:solidFill>
                  <a:srgbClr val="C00000"/>
                </a:solidFill>
              </a:rPr>
              <a:t>Master</a:t>
            </a:r>
            <a:r>
              <a:rPr lang="fr-FR" altLang="fr-FR" b="1" dirty="0" smtClean="0">
                <a:solidFill>
                  <a:srgbClr val="C00000"/>
                </a:solidFill>
              </a:rPr>
              <a:t> </a:t>
            </a:r>
            <a:r>
              <a:rPr lang="fr-FR" b="1" dirty="0" smtClean="0">
                <a:solidFill>
                  <a:schemeClr val="tx2"/>
                </a:solidFill>
              </a:rPr>
              <a:t> </a:t>
            </a:r>
            <a:endParaRPr lang="fr-FR" b="1" dirty="0">
              <a:solidFill>
                <a:schemeClr val="tx2"/>
              </a:solidFill>
            </a:endParaRPr>
          </a:p>
        </p:txBody>
      </p:sp>
      <p:sp>
        <p:nvSpPr>
          <p:cNvPr id="4" name="Rectangle 3"/>
          <p:cNvSpPr/>
          <p:nvPr/>
        </p:nvSpPr>
        <p:spPr>
          <a:xfrm>
            <a:off x="251520" y="476672"/>
            <a:ext cx="8640960" cy="2062103"/>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fr-FR" dirty="0"/>
              <a:t>L</a:t>
            </a:r>
            <a:r>
              <a:rPr lang="fr-FR" dirty="0" smtClean="0"/>
              <a:t>e </a:t>
            </a:r>
            <a:r>
              <a:rPr lang="fr-FR" dirty="0"/>
              <a:t>nom </a:t>
            </a:r>
            <a:r>
              <a:rPr lang="fr-FR" dirty="0" smtClean="0"/>
              <a:t>officiel </a:t>
            </a:r>
            <a:r>
              <a:rPr lang="fr-FR" dirty="0"/>
              <a:t>: </a:t>
            </a:r>
            <a:r>
              <a:rPr lang="fr-FR" dirty="0">
                <a:hlinkClick r:id="rId3"/>
              </a:rPr>
              <a:t>https://www.monmaster.gouv.fr</a:t>
            </a:r>
            <a:r>
              <a:rPr lang="fr-FR" dirty="0" smtClean="0">
                <a:hlinkClick r:id="rId3"/>
              </a:rPr>
              <a:t>/</a:t>
            </a:r>
            <a:r>
              <a:rPr lang="fr-FR" dirty="0" smtClean="0"/>
              <a:t> </a:t>
            </a:r>
            <a:r>
              <a:rPr lang="fr-FR" dirty="0" smtClean="0"/>
              <a:t> </a:t>
            </a:r>
            <a:endParaRPr lang="fr-FR" dirty="0" smtClean="0"/>
          </a:p>
          <a:p>
            <a:pPr marL="285750" indent="-285750" algn="just">
              <a:spcBef>
                <a:spcPts val="1200"/>
              </a:spcBef>
              <a:buFont typeface="Arial" panose="020B0604020202020204" pitchFamily="34" charset="0"/>
              <a:buChar char="•"/>
            </a:pPr>
            <a:r>
              <a:rPr lang="fr-FR" dirty="0" smtClean="0"/>
              <a:t>Les </a:t>
            </a:r>
            <a:r>
              <a:rPr lang="fr-FR" dirty="0"/>
              <a:t>candidats ne devront remplir qu’</a:t>
            </a:r>
            <a:r>
              <a:rPr lang="fr-FR" b="1" dirty="0">
                <a:solidFill>
                  <a:srgbClr val="FF0000"/>
                </a:solidFill>
              </a:rPr>
              <a:t>un seul dossier </a:t>
            </a:r>
            <a:r>
              <a:rPr lang="fr-FR" dirty="0"/>
              <a:t>pour postuler à différents masters après leur licence. </a:t>
            </a:r>
            <a:endParaRPr lang="fr-FR" dirty="0" smtClean="0"/>
          </a:p>
          <a:p>
            <a:pPr marL="285750" indent="-285750" algn="just">
              <a:spcBef>
                <a:spcPts val="1200"/>
              </a:spcBef>
              <a:buFont typeface="Arial" panose="020B0604020202020204" pitchFamily="34" charset="0"/>
              <a:buChar char="•"/>
            </a:pPr>
            <a:r>
              <a:rPr lang="fr-FR" dirty="0" smtClean="0"/>
              <a:t>Les </a:t>
            </a:r>
            <a:r>
              <a:rPr lang="fr-FR" dirty="0"/>
              <a:t>étudiants pourront également décider de </a:t>
            </a:r>
            <a:r>
              <a:rPr lang="fr-FR" b="1" dirty="0">
                <a:solidFill>
                  <a:srgbClr val="FF0000"/>
                </a:solidFill>
              </a:rPr>
              <a:t>ne pas hiérarchiser les candidatures</a:t>
            </a:r>
            <a:r>
              <a:rPr lang="fr-FR" dirty="0"/>
              <a:t> sur la plateforme pour garder le contrôle tout au long du processus d’admission.</a:t>
            </a:r>
          </a:p>
        </p:txBody>
      </p:sp>
      <p:sp>
        <p:nvSpPr>
          <p:cNvPr id="6" name="Rectangle 5"/>
          <p:cNvSpPr/>
          <p:nvPr/>
        </p:nvSpPr>
        <p:spPr>
          <a:xfrm>
            <a:off x="251520" y="2708920"/>
            <a:ext cx="8640960" cy="2092881"/>
          </a:xfrm>
          <a:prstGeom prst="rect">
            <a:avLst/>
          </a:prstGeom>
        </p:spPr>
        <p:txBody>
          <a:bodyPr wrap="square">
            <a:spAutoFit/>
          </a:bodyPr>
          <a:lstStyle/>
          <a:p>
            <a:pPr algn="just">
              <a:spcBef>
                <a:spcPts val="1200"/>
              </a:spcBef>
            </a:pPr>
            <a:r>
              <a:rPr lang="fr-FR" b="1" dirty="0" smtClean="0"/>
              <a:t>Les </a:t>
            </a:r>
            <a:r>
              <a:rPr lang="fr-FR" b="1" dirty="0"/>
              <a:t>grands principes de la nouvelle plateforme sont les suivants :</a:t>
            </a:r>
          </a:p>
          <a:p>
            <a:pPr marL="285750" indent="-285750" algn="just">
              <a:spcBef>
                <a:spcPts val="1200"/>
              </a:spcBef>
              <a:buFont typeface="Arial" panose="020B0604020202020204" pitchFamily="34" charset="0"/>
              <a:buChar char="•"/>
            </a:pPr>
            <a:r>
              <a:rPr lang="fr-FR" dirty="0" smtClean="0"/>
              <a:t>Une </a:t>
            </a:r>
            <a:r>
              <a:rPr lang="fr-FR" dirty="0"/>
              <a:t>procédure et un dépôt de candidature </a:t>
            </a:r>
            <a:r>
              <a:rPr lang="fr-FR" dirty="0">
                <a:solidFill>
                  <a:srgbClr val="FF0000"/>
                </a:solidFill>
              </a:rPr>
              <a:t>uniques et homogénéisés</a:t>
            </a:r>
          </a:p>
          <a:p>
            <a:pPr marL="285750" indent="-285750" algn="just">
              <a:spcBef>
                <a:spcPts val="1200"/>
              </a:spcBef>
              <a:buFont typeface="Arial" panose="020B0604020202020204" pitchFamily="34" charset="0"/>
              <a:buChar char="•"/>
            </a:pPr>
            <a:r>
              <a:rPr lang="fr-FR" dirty="0" smtClean="0"/>
              <a:t>La </a:t>
            </a:r>
            <a:r>
              <a:rPr lang="fr-FR" dirty="0"/>
              <a:t>mise en place d’un </a:t>
            </a:r>
            <a:r>
              <a:rPr lang="fr-FR" dirty="0">
                <a:solidFill>
                  <a:srgbClr val="FF0000"/>
                </a:solidFill>
              </a:rPr>
              <a:t>calendrier unifié</a:t>
            </a:r>
            <a:r>
              <a:rPr lang="fr-FR" dirty="0"/>
              <a:t> à l’échelle nationale</a:t>
            </a:r>
          </a:p>
          <a:p>
            <a:pPr marL="285750" indent="-285750" algn="just">
              <a:spcBef>
                <a:spcPts val="1200"/>
              </a:spcBef>
              <a:buFont typeface="Arial" panose="020B0604020202020204" pitchFamily="34" charset="0"/>
              <a:buChar char="•"/>
            </a:pPr>
            <a:r>
              <a:rPr lang="fr-FR" dirty="0" smtClean="0"/>
              <a:t>Une </a:t>
            </a:r>
            <a:r>
              <a:rPr lang="fr-FR" dirty="0"/>
              <a:t>meilleure connaissance du </a:t>
            </a:r>
            <a:r>
              <a:rPr lang="fr-FR" dirty="0">
                <a:solidFill>
                  <a:srgbClr val="FF0000"/>
                </a:solidFill>
              </a:rPr>
              <a:t>nombre de places vacantes</a:t>
            </a:r>
          </a:p>
          <a:p>
            <a:pPr marL="285750" indent="-285750" algn="just">
              <a:spcBef>
                <a:spcPts val="1200"/>
              </a:spcBef>
              <a:buFont typeface="Arial" panose="020B0604020202020204" pitchFamily="34" charset="0"/>
              <a:buChar char="•"/>
            </a:pPr>
            <a:r>
              <a:rPr lang="fr-FR" dirty="0" smtClean="0"/>
              <a:t>L’attribution </a:t>
            </a:r>
            <a:r>
              <a:rPr lang="fr-FR" dirty="0"/>
              <a:t>des places en master </a:t>
            </a:r>
            <a:r>
              <a:rPr lang="fr-FR" dirty="0">
                <a:solidFill>
                  <a:srgbClr val="FF0000"/>
                </a:solidFill>
              </a:rPr>
              <a:t>avant le début des vacances </a:t>
            </a:r>
            <a:r>
              <a:rPr lang="fr-FR" dirty="0" smtClean="0">
                <a:solidFill>
                  <a:srgbClr val="FF0000"/>
                </a:solidFill>
              </a:rPr>
              <a:t>d’été</a:t>
            </a:r>
            <a:endParaRPr lang="fr-FR" dirty="0">
              <a:solidFill>
                <a:srgbClr val="FF0000"/>
              </a:solidFill>
            </a:endParaRPr>
          </a:p>
        </p:txBody>
      </p:sp>
      <p:sp>
        <p:nvSpPr>
          <p:cNvPr id="7" name="Rectangle 6"/>
          <p:cNvSpPr/>
          <p:nvPr/>
        </p:nvSpPr>
        <p:spPr>
          <a:xfrm>
            <a:off x="251520" y="5180999"/>
            <a:ext cx="8640960" cy="1354217"/>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fr-FR" dirty="0"/>
              <a:t>Il ne sera </a:t>
            </a:r>
            <a:r>
              <a:rPr lang="fr-FR" dirty="0">
                <a:solidFill>
                  <a:srgbClr val="FF0000"/>
                </a:solidFill>
              </a:rPr>
              <a:t>pas possible pour les candidats d’accepter deux places </a:t>
            </a:r>
            <a:r>
              <a:rPr lang="fr-FR" dirty="0"/>
              <a:t>dans deux masters différents. La plateforme servira donc également à </a:t>
            </a:r>
            <a:r>
              <a:rPr lang="fr-FR" dirty="0">
                <a:solidFill>
                  <a:srgbClr val="FF0000"/>
                </a:solidFill>
              </a:rPr>
              <a:t>redistribuer les places</a:t>
            </a:r>
            <a:r>
              <a:rPr lang="fr-FR" dirty="0"/>
              <a:t> d’étudiants ayant accepté une autre proposition.</a:t>
            </a:r>
          </a:p>
          <a:p>
            <a:pPr marL="285750" indent="-285750" algn="just">
              <a:spcBef>
                <a:spcPts val="1200"/>
              </a:spcBef>
              <a:buFont typeface="Arial" panose="020B0604020202020204" pitchFamily="34" charset="0"/>
              <a:buChar char="•"/>
            </a:pPr>
            <a:r>
              <a:rPr lang="fr-FR" dirty="0" smtClean="0"/>
              <a:t>Les </a:t>
            </a:r>
            <a:r>
              <a:rPr lang="fr-FR" dirty="0">
                <a:solidFill>
                  <a:srgbClr val="FF0000"/>
                </a:solidFill>
              </a:rPr>
              <a:t>places abandonnées seront réattribuées </a:t>
            </a:r>
            <a:r>
              <a:rPr lang="fr-FR" dirty="0"/>
              <a:t>entre mi-juillet et la rentrée.</a:t>
            </a:r>
          </a:p>
        </p:txBody>
      </p:sp>
    </p:spTree>
    <p:extLst>
      <p:ext uri="{BB962C8B-B14F-4D97-AF65-F5344CB8AC3E}">
        <p14:creationId xmlns:p14="http://schemas.microsoft.com/office/powerpoint/2010/main" val="261046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18500" b="5703"/>
          <a:stretch/>
        </p:blipFill>
        <p:spPr>
          <a:xfrm>
            <a:off x="35496" y="1491884"/>
            <a:ext cx="9108000" cy="3881332"/>
          </a:xfrm>
          <a:prstGeom prst="rect">
            <a:avLst/>
          </a:prstGeom>
        </p:spPr>
      </p:pic>
    </p:spTree>
    <p:extLst>
      <p:ext uri="{BB962C8B-B14F-4D97-AF65-F5344CB8AC3E}">
        <p14:creationId xmlns:p14="http://schemas.microsoft.com/office/powerpoint/2010/main" val="1233972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26375" r="33951" b="9641"/>
          <a:stretch/>
        </p:blipFill>
        <p:spPr>
          <a:xfrm>
            <a:off x="35495" y="980728"/>
            <a:ext cx="9072000" cy="4940963"/>
          </a:xfrm>
          <a:prstGeom prst="rect">
            <a:avLst/>
          </a:prstGeom>
        </p:spPr>
      </p:pic>
    </p:spTree>
    <p:extLst>
      <p:ext uri="{BB962C8B-B14F-4D97-AF65-F5344CB8AC3E}">
        <p14:creationId xmlns:p14="http://schemas.microsoft.com/office/powerpoint/2010/main" val="3927297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t="25391" r="34504" b="17516"/>
          <a:stretch/>
        </p:blipFill>
        <p:spPr>
          <a:xfrm>
            <a:off x="35495" y="1143132"/>
            <a:ext cx="9072000" cy="4446108"/>
          </a:xfrm>
          <a:prstGeom prst="rect">
            <a:avLst/>
          </a:prstGeom>
        </p:spPr>
      </p:pic>
    </p:spTree>
    <p:extLst>
      <p:ext uri="{BB962C8B-B14F-4D97-AF65-F5344CB8AC3E}">
        <p14:creationId xmlns:p14="http://schemas.microsoft.com/office/powerpoint/2010/main" val="2606822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25</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6519734"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a:solidFill>
                  <a:srgbClr val="C00000"/>
                </a:solidFill>
              </a:rPr>
              <a:t>Trouver mon 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a:t>
            </a:r>
            <a:r>
              <a:rPr lang="fr-FR" altLang="fr-FR" b="1" dirty="0" smtClean="0">
                <a:solidFill>
                  <a:srgbClr val="C00000"/>
                </a:solidFill>
              </a:rPr>
              <a:t>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3131840" y="4005064"/>
            <a:ext cx="473818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69980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4618" t="18500" r="22329" b="16532"/>
          <a:stretch/>
        </p:blipFill>
        <p:spPr>
          <a:xfrm>
            <a:off x="36488" y="1179256"/>
            <a:ext cx="9108000" cy="4554000"/>
          </a:xfrm>
          <a:prstGeom prst="rect">
            <a:avLst/>
          </a:prstGeom>
        </p:spPr>
      </p:pic>
    </p:spTree>
    <p:extLst>
      <p:ext uri="{BB962C8B-B14F-4D97-AF65-F5344CB8AC3E}">
        <p14:creationId xmlns:p14="http://schemas.microsoft.com/office/powerpoint/2010/main" val="159257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5846"/>
            <a:ext cx="8640960" cy="5786199"/>
          </a:xfrm>
          <a:prstGeom prst="rect">
            <a:avLst/>
          </a:prstGeom>
        </p:spPr>
        <p:txBody>
          <a:bodyPr wrap="square">
            <a:spAutoFit/>
          </a:bodyPr>
          <a:lstStyle/>
          <a:p>
            <a:pPr algn="just">
              <a:lnSpc>
                <a:spcPct val="150000"/>
              </a:lnSpc>
              <a:spcBef>
                <a:spcPts val="1200"/>
              </a:spcBef>
            </a:pPr>
            <a:r>
              <a:rPr lang="fr-FR" sz="2000" b="1" dirty="0">
                <a:solidFill>
                  <a:srgbClr val="FF0000"/>
                </a:solidFill>
              </a:rPr>
              <a:t>Le calendrier provisoire de la plateforme master</a:t>
            </a:r>
          </a:p>
          <a:p>
            <a:pPr algn="just">
              <a:lnSpc>
                <a:spcPct val="150000"/>
              </a:lnSpc>
              <a:spcBef>
                <a:spcPts val="1200"/>
              </a:spcBef>
            </a:pPr>
            <a:r>
              <a:rPr lang="fr-FR" sz="2000" dirty="0" smtClean="0"/>
              <a:t>→ </a:t>
            </a:r>
            <a:r>
              <a:rPr lang="fr-FR" sz="2000" dirty="0"/>
              <a:t>En </a:t>
            </a:r>
            <a:r>
              <a:rPr lang="fr-FR" sz="2000" b="1" dirty="0">
                <a:solidFill>
                  <a:srgbClr val="FF0000"/>
                </a:solidFill>
              </a:rPr>
              <a:t>février 2023</a:t>
            </a:r>
            <a:r>
              <a:rPr lang="fr-FR" sz="2000" dirty="0"/>
              <a:t>, les établissements paramétreront leur offre dans la plateforme.</a:t>
            </a:r>
          </a:p>
          <a:p>
            <a:pPr algn="just">
              <a:lnSpc>
                <a:spcPct val="150000"/>
              </a:lnSpc>
              <a:spcBef>
                <a:spcPts val="1200"/>
              </a:spcBef>
            </a:pPr>
            <a:r>
              <a:rPr lang="fr-FR" sz="2000" dirty="0"/>
              <a:t>→ </a:t>
            </a:r>
            <a:r>
              <a:rPr lang="fr-FR" sz="2000" dirty="0" smtClean="0"/>
              <a:t>Du</a:t>
            </a:r>
            <a:r>
              <a:rPr lang="fr-FR" sz="2000" dirty="0" smtClean="0"/>
              <a:t> </a:t>
            </a:r>
            <a:r>
              <a:rPr lang="fr-FR" sz="2000" b="1" dirty="0" smtClean="0">
                <a:solidFill>
                  <a:srgbClr val="FF0000"/>
                </a:solidFill>
              </a:rPr>
              <a:t>22 mars au 18 avril 2023</a:t>
            </a:r>
            <a:r>
              <a:rPr lang="fr-FR" sz="2000" dirty="0"/>
              <a:t>, les candidats déposeront leurs candidatures.</a:t>
            </a:r>
          </a:p>
          <a:p>
            <a:pPr algn="just">
              <a:lnSpc>
                <a:spcPct val="150000"/>
              </a:lnSpc>
              <a:spcBef>
                <a:spcPts val="1200"/>
              </a:spcBef>
            </a:pPr>
            <a:r>
              <a:rPr lang="fr-FR" sz="2000" dirty="0"/>
              <a:t>→ </a:t>
            </a:r>
            <a:r>
              <a:rPr lang="fr-FR" sz="2000" dirty="0" smtClean="0"/>
              <a:t>Du </a:t>
            </a:r>
            <a:r>
              <a:rPr lang="fr-FR" sz="2000" b="1" dirty="0" smtClean="0">
                <a:solidFill>
                  <a:srgbClr val="FF0000"/>
                </a:solidFill>
              </a:rPr>
              <a:t>19 </a:t>
            </a:r>
            <a:r>
              <a:rPr lang="fr-FR" sz="2000" b="1" dirty="0">
                <a:solidFill>
                  <a:srgbClr val="FF0000"/>
                </a:solidFill>
              </a:rPr>
              <a:t>avril à la mi-juin 2023</a:t>
            </a:r>
            <a:r>
              <a:rPr lang="fr-FR" sz="2000" dirty="0"/>
              <a:t>, les établissements examineront les candidatures.</a:t>
            </a:r>
          </a:p>
          <a:p>
            <a:pPr algn="just">
              <a:lnSpc>
                <a:spcPct val="150000"/>
              </a:lnSpc>
              <a:spcBef>
                <a:spcPts val="1200"/>
              </a:spcBef>
            </a:pPr>
            <a:r>
              <a:rPr lang="fr-FR" sz="2000" dirty="0"/>
              <a:t>→ La phase d’admission se déroulera de </a:t>
            </a:r>
            <a:r>
              <a:rPr lang="fr-FR" sz="2000" b="1" dirty="0">
                <a:solidFill>
                  <a:srgbClr val="FF0000"/>
                </a:solidFill>
              </a:rPr>
              <a:t>mi-juin à mi-juillet 2023</a:t>
            </a:r>
            <a:r>
              <a:rPr lang="fr-FR" sz="2000" dirty="0"/>
              <a:t>, avec une redistribution des places non retenues par les candidats, sachant qu’un candidat ne pourra pas accepter simultanément deux propositions d’admission</a:t>
            </a:r>
            <a:r>
              <a:rPr lang="fr-FR" sz="2000" dirty="0" smtClean="0"/>
              <a:t>.</a:t>
            </a:r>
            <a:endParaRPr lang="fr-FR" sz="2000" dirty="0"/>
          </a:p>
        </p:txBody>
      </p:sp>
    </p:spTree>
    <p:extLst>
      <p:ext uri="{BB962C8B-B14F-4D97-AF65-F5344CB8AC3E}">
        <p14:creationId xmlns:p14="http://schemas.microsoft.com/office/powerpoint/2010/main" val="14487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28</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6519734"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a:solidFill>
                  <a:srgbClr val="C00000"/>
                </a:solidFill>
              </a:rPr>
              <a:t>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7236296" y="4221088"/>
            <a:ext cx="1728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92615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1331640" y="886575"/>
            <a:ext cx="7667484" cy="1754326"/>
          </a:xfrm>
          <a:prstGeom prst="rect">
            <a:avLst/>
          </a:prstGeom>
          <a:noFill/>
        </p:spPr>
        <p:txBody>
          <a:bodyPr wrap="none" rtlCol="0">
            <a:spAutoFit/>
          </a:bodyPr>
          <a:lstStyle/>
          <a:p>
            <a:pPr marL="285750" indent="-285750">
              <a:buFont typeface="Arial" panose="020B0604020202020204" pitchFamily="34" charset="0"/>
              <a:buChar char="•"/>
            </a:pPr>
            <a:r>
              <a:rPr lang="fr-FR" dirty="0" smtClean="0"/>
              <a:t>Promotion de 18-22 étudiants </a:t>
            </a:r>
          </a:p>
          <a:p>
            <a:endParaRPr lang="fr-FR" dirty="0"/>
          </a:p>
          <a:p>
            <a:pPr marL="285750" indent="-285750">
              <a:buFont typeface="Arial" panose="020B0604020202020204" pitchFamily="34" charset="0"/>
              <a:buChar char="•"/>
            </a:pPr>
            <a:r>
              <a:rPr lang="fr-FR" dirty="0" smtClean="0"/>
              <a:t> Nombre de candidats : 150 candidats en 2022 hors Campus France </a:t>
            </a:r>
          </a:p>
          <a:p>
            <a:endParaRPr lang="fr-FR" dirty="0"/>
          </a:p>
          <a:p>
            <a:endParaRPr lang="fr-FR" dirty="0" smtClean="0"/>
          </a:p>
          <a:p>
            <a:endParaRPr lang="fr-FR" dirty="0"/>
          </a:p>
        </p:txBody>
      </p:sp>
      <p:sp>
        <p:nvSpPr>
          <p:cNvPr id="6" name="Rectangle 2"/>
          <p:cNvSpPr txBox="1">
            <a:spLocks noChangeArrowheads="1"/>
          </p:cNvSpPr>
          <p:nvPr/>
        </p:nvSpPr>
        <p:spPr>
          <a:xfrm>
            <a:off x="179512" y="188640"/>
            <a:ext cx="8229600" cy="630237"/>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fr-FR" altLang="fr-FR" sz="3800" kern="0" dirty="0" smtClean="0"/>
              <a:t>Sélection:  </a:t>
            </a:r>
          </a:p>
        </p:txBody>
      </p:sp>
    </p:spTree>
    <p:extLst>
      <p:ext uri="{BB962C8B-B14F-4D97-AF65-F5344CB8AC3E}">
        <p14:creationId xmlns:p14="http://schemas.microsoft.com/office/powerpoint/2010/main" val="407356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Rectangle 3"/>
          <p:cNvSpPr txBox="1">
            <a:spLocks noChangeArrowheads="1"/>
          </p:cNvSpPr>
          <p:nvPr/>
        </p:nvSpPr>
        <p:spPr>
          <a:xfrm>
            <a:off x="1" y="391874"/>
            <a:ext cx="9144000" cy="6133470"/>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just"/>
            <a:r>
              <a:rPr lang="fr-FR" altLang="fr-FR" sz="2400" u="sng" dirty="0" smtClean="0"/>
              <a:t>Pour travailler dans quel secteur industriel ? </a:t>
            </a:r>
          </a:p>
          <a:p>
            <a:pPr algn="just"/>
            <a:endParaRPr lang="fr-FR" altLang="fr-FR" dirty="0" smtClean="0"/>
          </a:p>
          <a:p>
            <a:pPr algn="just"/>
            <a:r>
              <a:rPr lang="fr-FR" altLang="fr-FR" dirty="0" smtClean="0">
                <a:sym typeface="Wingdings" panose="05000000000000000000" pitchFamily="2" charset="2"/>
              </a:rPr>
              <a:t> </a:t>
            </a:r>
            <a:r>
              <a:rPr lang="fr-FR" altLang="fr-FR" dirty="0" smtClean="0"/>
              <a:t>L’agroalimentaire. Les industries Agroalimentaires (IAA) </a:t>
            </a:r>
            <a:r>
              <a:rPr lang="fr-FR" altLang="fr-FR" dirty="0" smtClean="0">
                <a:solidFill>
                  <a:schemeClr val="accent1">
                    <a:lumMod val="75000"/>
                  </a:schemeClr>
                </a:solidFill>
              </a:rPr>
              <a:t>transforment</a:t>
            </a:r>
            <a:r>
              <a:rPr lang="fr-FR" altLang="fr-FR" dirty="0" smtClean="0"/>
              <a:t> les produits de l’agriculture, de l’élevage et de la pêche en aliments et boissons pour l’homme et l’animal.</a:t>
            </a:r>
          </a:p>
          <a:p>
            <a:pPr marL="285750" indent="-285750" algn="just">
              <a:buFont typeface="Wingdings" panose="05000000000000000000" pitchFamily="2" charset="2"/>
              <a:buChar char="à"/>
            </a:pPr>
            <a:endParaRPr lang="fr-FR" altLang="fr-FR" dirty="0" smtClean="0"/>
          </a:p>
          <a:p>
            <a:pPr algn="just"/>
            <a:r>
              <a:rPr lang="fr-FR" altLang="fr-FR" sz="2400" u="sng" dirty="0"/>
              <a:t>Comment effectuer ces </a:t>
            </a:r>
            <a:r>
              <a:rPr lang="fr-FR" altLang="fr-FR" sz="2400" u="sng" dirty="0">
                <a:solidFill>
                  <a:schemeClr val="accent1">
                    <a:lumMod val="75000"/>
                  </a:schemeClr>
                </a:solidFill>
              </a:rPr>
              <a:t>transformations</a:t>
            </a:r>
            <a:r>
              <a:rPr lang="fr-FR" altLang="fr-FR" sz="2400" u="sng" dirty="0"/>
              <a:t> ?</a:t>
            </a:r>
          </a:p>
          <a:p>
            <a:pPr algn="just"/>
            <a:r>
              <a:rPr lang="fr-FR" altLang="fr-FR" dirty="0">
                <a:sym typeface="Wingdings" panose="05000000000000000000" pitchFamily="2" charset="2"/>
              </a:rPr>
              <a:t> À l’aide du </a:t>
            </a:r>
            <a:r>
              <a:rPr lang="fr-FR" dirty="0"/>
              <a:t>génie des procédés qui rassemble des connaissances, des savoir-faire qui permettent la </a:t>
            </a:r>
            <a:r>
              <a:rPr lang="fr-FR" dirty="0">
                <a:solidFill>
                  <a:srgbClr val="FF0000"/>
                </a:solidFill>
              </a:rPr>
              <a:t>transformation industrielle </a:t>
            </a:r>
            <a:r>
              <a:rPr lang="fr-FR" dirty="0"/>
              <a:t>des </a:t>
            </a:r>
            <a:r>
              <a:rPr lang="fr-FR" altLang="fr-FR" dirty="0"/>
              <a:t>produits de l’agriculture, de l’élevage, … </a:t>
            </a:r>
            <a:r>
              <a:rPr lang="fr-FR" dirty="0"/>
              <a:t>en produits transformés (élaborés) par une succession d’opérations </a:t>
            </a:r>
            <a:r>
              <a:rPr lang="fr-FR" dirty="0" smtClean="0"/>
              <a:t>unitaires. En tant </a:t>
            </a:r>
            <a:r>
              <a:rPr lang="fr-FR" dirty="0"/>
              <a:t>que cadre GP en </a:t>
            </a:r>
            <a:r>
              <a:rPr lang="fr-FR" dirty="0" smtClean="0"/>
              <a:t>IAA, vous devrez : </a:t>
            </a:r>
            <a:endParaRPr lang="fr-FR" dirty="0"/>
          </a:p>
          <a:p>
            <a:pPr marL="342900" indent="-342900" algn="just">
              <a:buFontTx/>
              <a:buChar char="-"/>
            </a:pPr>
            <a:r>
              <a:rPr lang="fr-FR" sz="2000" dirty="0" smtClean="0"/>
              <a:t>participer à la conception de </a:t>
            </a:r>
            <a:r>
              <a:rPr lang="fr-FR" sz="2000" dirty="0">
                <a:solidFill>
                  <a:srgbClr val="FF0000"/>
                </a:solidFill>
              </a:rPr>
              <a:t>procédés de transformation </a:t>
            </a:r>
            <a:r>
              <a:rPr lang="fr-FR" sz="2000" dirty="0" smtClean="0"/>
              <a:t>robustes mais aussi économes</a:t>
            </a:r>
            <a:r>
              <a:rPr lang="fr-FR" sz="2000" dirty="0"/>
              <a:t> </a:t>
            </a:r>
            <a:r>
              <a:rPr lang="fr-FR" sz="2000" dirty="0" smtClean="0"/>
              <a:t>et propres et durables,</a:t>
            </a:r>
          </a:p>
          <a:p>
            <a:pPr marL="342900" indent="-342900" algn="just">
              <a:buFontTx/>
              <a:buChar char="-"/>
            </a:pPr>
            <a:r>
              <a:rPr lang="fr-FR" sz="2000" dirty="0" smtClean="0"/>
              <a:t>être </a:t>
            </a:r>
            <a:r>
              <a:rPr lang="fr-FR" sz="2000" dirty="0"/>
              <a:t>capable de conduire leur </a:t>
            </a:r>
            <a:r>
              <a:rPr lang="fr-FR" sz="2000" dirty="0">
                <a:solidFill>
                  <a:srgbClr val="FF0000"/>
                </a:solidFill>
              </a:rPr>
              <a:t>développement</a:t>
            </a:r>
            <a:r>
              <a:rPr lang="fr-FR" sz="2000" dirty="0"/>
              <a:t> du laboratoire à l’échelle </a:t>
            </a:r>
            <a:r>
              <a:rPr lang="fr-FR" sz="2000" dirty="0" smtClean="0"/>
              <a:t>industrielle,</a:t>
            </a:r>
          </a:p>
          <a:p>
            <a:pPr marL="342900" indent="-342900" algn="just">
              <a:buFontTx/>
              <a:buChar char="-"/>
            </a:pPr>
            <a:r>
              <a:rPr lang="fr-FR" sz="2000" dirty="0" smtClean="0"/>
              <a:t>assurer </a:t>
            </a:r>
            <a:r>
              <a:rPr lang="fr-FR" sz="2000" dirty="0"/>
              <a:t>leur fonctionnement </a:t>
            </a:r>
            <a:r>
              <a:rPr lang="fr-FR" sz="2000" dirty="0" smtClean="0"/>
              <a:t>optimal également basé sur une/des stratégies de </a:t>
            </a:r>
            <a:r>
              <a:rPr lang="fr-FR" sz="2000" dirty="0" smtClean="0">
                <a:solidFill>
                  <a:srgbClr val="FF0000"/>
                </a:solidFill>
              </a:rPr>
              <a:t>management</a:t>
            </a:r>
            <a:r>
              <a:rPr lang="fr-FR" sz="2000" dirty="0" smtClean="0"/>
              <a:t> opérationnel </a:t>
            </a:r>
            <a:r>
              <a:rPr lang="fr-FR" sz="2000" dirty="0" err="1" smtClean="0"/>
              <a:t>moderne.s</a:t>
            </a:r>
            <a:r>
              <a:rPr lang="fr-FR" sz="2000" dirty="0" smtClean="0"/>
              <a:t>.</a:t>
            </a:r>
            <a:endParaRPr lang="fr-FR" altLang="fr-FR" sz="2000" dirty="0"/>
          </a:p>
        </p:txBody>
      </p:sp>
    </p:spTree>
    <p:extLst>
      <p:ext uri="{BB962C8B-B14F-4D97-AF65-F5344CB8AC3E}">
        <p14:creationId xmlns:p14="http://schemas.microsoft.com/office/powerpoint/2010/main" val="23209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30</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6519734"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a:solidFill>
                  <a:srgbClr val="C00000"/>
                </a:solidFill>
              </a:rPr>
              <a:t>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3491880" y="4581128"/>
            <a:ext cx="46805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5868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77659" y="4077072"/>
            <a:ext cx="3434301" cy="2402948"/>
          </a:xfrm>
          <a:prstGeom prst="rect">
            <a:avLst/>
          </a:prstGeom>
        </p:spPr>
      </p:pic>
      <p:sp>
        <p:nvSpPr>
          <p:cNvPr id="4" name="Rectangle 2"/>
          <p:cNvSpPr txBox="1">
            <a:spLocks noChangeArrowheads="1"/>
          </p:cNvSpPr>
          <p:nvPr/>
        </p:nvSpPr>
        <p:spPr>
          <a:xfrm>
            <a:off x="107504" y="39572"/>
            <a:ext cx="8928992" cy="630237"/>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fr-FR" altLang="fr-FR" sz="3800" kern="0" dirty="0" smtClean="0"/>
              <a:t>Et après ce master ? </a:t>
            </a:r>
            <a:r>
              <a:rPr lang="fr-FR" altLang="fr-FR" sz="2800" kern="0" dirty="0" smtClean="0"/>
              <a:t>Sondage en fin M2 </a:t>
            </a:r>
            <a:r>
              <a:rPr lang="fr-FR" altLang="fr-FR" sz="2000" kern="0" dirty="0" smtClean="0"/>
              <a:t>(jour soutenance)</a:t>
            </a:r>
            <a:endParaRPr lang="fr-FR" altLang="fr-FR" sz="3200" kern="0" dirty="0" smtClean="0"/>
          </a:p>
        </p:txBody>
      </p:sp>
      <p:pic>
        <p:nvPicPr>
          <p:cNvPr id="5" name="Image 4"/>
          <p:cNvPicPr>
            <a:picLocks noChangeAspect="1"/>
          </p:cNvPicPr>
          <p:nvPr/>
        </p:nvPicPr>
        <p:blipFill>
          <a:blip r:embed="rId3"/>
          <a:stretch>
            <a:fillRect/>
          </a:stretch>
        </p:blipFill>
        <p:spPr>
          <a:xfrm>
            <a:off x="5015327" y="1484785"/>
            <a:ext cx="2941049" cy="2211904"/>
          </a:xfrm>
          <a:prstGeom prst="rect">
            <a:avLst/>
          </a:prstGeom>
        </p:spPr>
      </p:pic>
      <p:pic>
        <p:nvPicPr>
          <p:cNvPr id="6" name="Image 5"/>
          <p:cNvPicPr>
            <a:picLocks noChangeAspect="1"/>
          </p:cNvPicPr>
          <p:nvPr/>
        </p:nvPicPr>
        <p:blipFill>
          <a:blip r:embed="rId4"/>
          <a:stretch>
            <a:fillRect/>
          </a:stretch>
        </p:blipFill>
        <p:spPr>
          <a:xfrm>
            <a:off x="755576" y="1484784"/>
            <a:ext cx="3431151" cy="2199830"/>
          </a:xfrm>
          <a:prstGeom prst="rect">
            <a:avLst/>
          </a:prstGeom>
        </p:spPr>
      </p:pic>
      <p:pic>
        <p:nvPicPr>
          <p:cNvPr id="2" name="Image 1"/>
          <p:cNvPicPr>
            <a:picLocks noChangeAspect="1"/>
          </p:cNvPicPr>
          <p:nvPr/>
        </p:nvPicPr>
        <p:blipFill>
          <a:blip r:embed="rId5"/>
          <a:stretch>
            <a:fillRect/>
          </a:stretch>
        </p:blipFill>
        <p:spPr>
          <a:xfrm>
            <a:off x="4963851" y="4106534"/>
            <a:ext cx="3784613" cy="2274794"/>
          </a:xfrm>
          <a:prstGeom prst="rect">
            <a:avLst/>
          </a:prstGeom>
        </p:spPr>
      </p:pic>
      <mc:AlternateContent xmlns:mc="http://schemas.openxmlformats.org/markup-compatibility/2006" xmlns:p14="http://schemas.microsoft.com/office/powerpoint/2010/main">
        <mc:Choice Requires="p14">
          <p:contentPart p14:bwMode="auto" r:id="rId6">
            <p14:nvContentPartPr>
              <p14:cNvPr id="15" name="Encre 14"/>
              <p14:cNvContentPartPr/>
              <p14:nvPr/>
            </p14:nvContentPartPr>
            <p14:xfrm>
              <a:off x="9858764" y="3291905"/>
              <a:ext cx="360" cy="360"/>
            </p14:xfrm>
          </p:contentPart>
        </mc:Choice>
        <mc:Fallback xmlns="">
          <p:pic>
            <p:nvPicPr>
              <p:cNvPr id="15" name="Encre 14"/>
              <p:cNvPicPr/>
              <p:nvPr/>
            </p:nvPicPr>
            <p:blipFill>
              <a:blip r:embed="rId15"/>
              <a:stretch>
                <a:fillRect/>
              </a:stretch>
            </p:blipFill>
            <p:spPr>
              <a:xfrm>
                <a:off x="9844724" y="3263105"/>
                <a:ext cx="28800" cy="57600"/>
              </a:xfrm>
              <a:prstGeom prst="rect">
                <a:avLst/>
              </a:prstGeom>
            </p:spPr>
          </p:pic>
        </mc:Fallback>
      </mc:AlternateContent>
    </p:spTree>
    <p:extLst>
      <p:ext uri="{BB962C8B-B14F-4D97-AF65-F5344CB8AC3E}">
        <p14:creationId xmlns:p14="http://schemas.microsoft.com/office/powerpoint/2010/main" val="695043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2314600" cy="580926"/>
          </a:xfrm>
        </p:spPr>
        <p:txBody>
          <a:bodyPr>
            <a:normAutofit/>
          </a:bodyPr>
          <a:lstStyle/>
          <a:p>
            <a:r>
              <a:rPr lang="fr-FR" b="1" dirty="0" smtClean="0">
                <a:solidFill>
                  <a:srgbClr val="0070C0"/>
                </a:solidFill>
              </a:rPr>
              <a:t>Contacts:</a:t>
            </a:r>
            <a:endParaRPr lang="fr-FR" b="1" dirty="0">
              <a:solidFill>
                <a:srgbClr val="0070C0"/>
              </a:solidFill>
            </a:endParaRPr>
          </a:p>
        </p:txBody>
      </p:sp>
      <p:sp>
        <p:nvSpPr>
          <p:cNvPr id="3" name="Espace réservé du contenu 2"/>
          <p:cNvSpPr>
            <a:spLocks noGrp="1"/>
          </p:cNvSpPr>
          <p:nvPr>
            <p:ph sz="quarter" idx="1"/>
          </p:nvPr>
        </p:nvSpPr>
        <p:spPr>
          <a:xfrm>
            <a:off x="35496" y="1412776"/>
            <a:ext cx="8259688" cy="5277200"/>
          </a:xfrm>
        </p:spPr>
        <p:txBody>
          <a:bodyPr>
            <a:normAutofit/>
          </a:bodyPr>
          <a:lstStyle/>
          <a:p>
            <a:r>
              <a:rPr lang="fr-FR" b="1" dirty="0" smtClean="0">
                <a:solidFill>
                  <a:srgbClr val="0070C0"/>
                </a:solidFill>
              </a:rPr>
              <a:t>Secrétariat local (Bourg en Bresse):</a:t>
            </a:r>
          </a:p>
          <a:p>
            <a:pPr marL="0" indent="0" algn="ctr">
              <a:buNone/>
            </a:pPr>
            <a:r>
              <a:rPr lang="fr-FR" dirty="0" smtClean="0"/>
              <a:t>Aurore FILLOD</a:t>
            </a:r>
          </a:p>
          <a:p>
            <a:pPr marL="0" indent="0" algn="ctr">
              <a:buNone/>
            </a:pPr>
            <a:r>
              <a:rPr lang="fr-FR" dirty="0" smtClean="0">
                <a:hlinkClick r:id="rId2"/>
              </a:rPr>
              <a:t>Aurore.fillod@univ-lyon1.fr</a:t>
            </a:r>
            <a:r>
              <a:rPr lang="fr-FR" dirty="0" smtClean="0"/>
              <a:t> </a:t>
            </a:r>
          </a:p>
          <a:p>
            <a:pPr marL="0" indent="0" algn="ctr">
              <a:buNone/>
            </a:pPr>
            <a:r>
              <a:rPr lang="fr-FR" dirty="0" smtClean="0"/>
              <a:t>Tel: 04 74 45 52 65</a:t>
            </a:r>
          </a:p>
          <a:p>
            <a:pPr marL="0" indent="0" algn="ctr">
              <a:buNone/>
            </a:pPr>
            <a:endParaRPr lang="fr-FR" dirty="0" smtClean="0"/>
          </a:p>
          <a:p>
            <a:pPr marL="0" indent="0" algn="ctr">
              <a:buNone/>
            </a:pPr>
            <a:r>
              <a:rPr lang="fr-FR" sz="2800" b="1" dirty="0">
                <a:solidFill>
                  <a:srgbClr val="7030A0"/>
                </a:solidFill>
                <a:hlinkClick r:id="rId3"/>
              </a:rPr>
              <a:t>master.g.alim@univ-lyon1.fr</a:t>
            </a:r>
            <a:endParaRPr lang="fr-FR" sz="2800" b="1" dirty="0">
              <a:solidFill>
                <a:srgbClr val="7030A0"/>
              </a:solidFill>
            </a:endParaRPr>
          </a:p>
          <a:p>
            <a:pPr marL="0" indent="0" algn="ctr">
              <a:buNone/>
            </a:pPr>
            <a:endParaRPr lang="fr-FR" dirty="0" smtClean="0"/>
          </a:p>
          <a:p>
            <a:r>
              <a:rPr lang="fr-FR" b="1" dirty="0" smtClean="0">
                <a:solidFill>
                  <a:srgbClr val="0070C0"/>
                </a:solidFill>
              </a:rPr>
              <a:t>Responsables pédagogiques:</a:t>
            </a:r>
          </a:p>
          <a:p>
            <a:pPr marL="0" indent="0" algn="ctr">
              <a:buNone/>
            </a:pPr>
            <a:r>
              <a:rPr lang="fr-FR" dirty="0" smtClean="0"/>
              <a:t>Catherine JOLY (M1)</a:t>
            </a:r>
            <a:endParaRPr lang="fr-FR" dirty="0"/>
          </a:p>
          <a:p>
            <a:pPr marL="0" indent="0" algn="ctr">
              <a:buNone/>
            </a:pPr>
            <a:r>
              <a:rPr lang="fr-FR" dirty="0" err="1" smtClean="0"/>
              <a:t>Adem</a:t>
            </a:r>
            <a:r>
              <a:rPr lang="fr-FR" dirty="0" smtClean="0"/>
              <a:t> GHARSALLAOUI (M2)</a:t>
            </a:r>
            <a:endParaRPr lang="fr-FR" dirty="0"/>
          </a:p>
          <a:p>
            <a:pPr marL="0" indent="0" algn="ctr">
              <a:buNone/>
            </a:pPr>
            <a:r>
              <a:rPr lang="fr-FR" dirty="0" smtClean="0"/>
              <a:t> </a:t>
            </a:r>
            <a:endParaRPr lang="fr-FR" dirty="0"/>
          </a:p>
          <a:p>
            <a:pPr marL="0" indent="0" algn="ctr">
              <a:buNone/>
            </a:pPr>
            <a:endParaRPr lang="fr-FR" dirty="0" smtClean="0"/>
          </a:p>
          <a:p>
            <a:pPr marL="0" indent="0" algn="ctr">
              <a:buNone/>
            </a:pPr>
            <a:endParaRPr lang="fr-FR" dirty="0"/>
          </a:p>
          <a:p>
            <a:pPr marL="0" indent="0" algn="ctr">
              <a:buNone/>
            </a:pPr>
            <a:endParaRPr lang="fr-FR" dirty="0"/>
          </a:p>
        </p:txBody>
      </p:sp>
      <p:sp>
        <p:nvSpPr>
          <p:cNvPr id="4" name="Espace réservé du numéro de diapositive 3"/>
          <p:cNvSpPr>
            <a:spLocks noGrp="1"/>
          </p:cNvSpPr>
          <p:nvPr>
            <p:ph type="sldNum" sz="quarter" idx="15"/>
          </p:nvPr>
        </p:nvSpPr>
        <p:spPr/>
        <p:txBody>
          <a:bodyPr/>
          <a:lstStyle/>
          <a:p>
            <a:fld id="{BC930E77-1DE7-4037-9D2A-D4535913E385}" type="slidenum">
              <a:rPr lang="fr-FR" smtClean="0"/>
              <a:pPr/>
              <a:t>32</a:t>
            </a:fld>
            <a:endParaRPr lang="fr-FR"/>
          </a:p>
        </p:txBody>
      </p:sp>
      <p:sp>
        <p:nvSpPr>
          <p:cNvPr id="5" name="Flèche droite 4"/>
          <p:cNvSpPr/>
          <p:nvPr/>
        </p:nvSpPr>
        <p:spPr>
          <a:xfrm>
            <a:off x="5868144" y="198884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6876256" y="1700808"/>
            <a:ext cx="186236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fr-FR" dirty="0" smtClean="0">
                <a:solidFill>
                  <a:schemeClr val="tx1"/>
                </a:solidFill>
              </a:rPr>
              <a:t>Madame </a:t>
            </a:r>
            <a:r>
              <a:rPr lang="fr-FR" dirty="0" err="1" smtClean="0">
                <a:solidFill>
                  <a:schemeClr val="tx1"/>
                </a:solidFill>
              </a:rPr>
              <a:t>Fillod</a:t>
            </a:r>
            <a:r>
              <a:rPr lang="fr-FR" dirty="0" smtClean="0">
                <a:solidFill>
                  <a:schemeClr val="tx1"/>
                </a:solidFill>
              </a:rPr>
              <a:t> peut vous renseigner et vous mettre en contact avec des étudiants de  M1 ou M2 actuels </a:t>
            </a:r>
            <a:endParaRPr lang="fr-FR" dirty="0">
              <a:solidFill>
                <a:schemeClr val="tx1"/>
              </a:solidFill>
            </a:endParaRPr>
          </a:p>
        </p:txBody>
      </p:sp>
      <p:pic>
        <p:nvPicPr>
          <p:cNvPr id="7" name="Image 6"/>
          <p:cNvPicPr>
            <a:picLocks noChangeAspect="1"/>
          </p:cNvPicPr>
          <p:nvPr/>
        </p:nvPicPr>
        <p:blipFill>
          <a:blip r:embed="rId4">
            <a:clrChange>
              <a:clrFrom>
                <a:srgbClr val="FFFFFF"/>
              </a:clrFrom>
              <a:clrTo>
                <a:srgbClr val="FFFFFF">
                  <a:alpha val="0"/>
                </a:srgbClr>
              </a:clrTo>
            </a:clrChange>
          </a:blip>
          <a:stretch>
            <a:fillRect/>
          </a:stretch>
        </p:blipFill>
        <p:spPr>
          <a:xfrm>
            <a:off x="6522492" y="576002"/>
            <a:ext cx="2165226" cy="1268822"/>
          </a:xfrm>
          <a:prstGeom prst="rect">
            <a:avLst/>
          </a:prstGeom>
        </p:spPr>
      </p:pic>
    </p:spTree>
    <p:extLst>
      <p:ext uri="{BB962C8B-B14F-4D97-AF65-F5344CB8AC3E}">
        <p14:creationId xmlns:p14="http://schemas.microsoft.com/office/powerpoint/2010/main" val="26592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2530624" cy="508918"/>
          </a:xfrm>
        </p:spPr>
        <p:txBody>
          <a:bodyPr>
            <a:normAutofit fontScale="90000"/>
          </a:bodyPr>
          <a:lstStyle/>
          <a:p>
            <a:r>
              <a:rPr lang="fr-FR" dirty="0" smtClean="0">
                <a:solidFill>
                  <a:srgbClr val="C00000"/>
                </a:solidFill>
              </a:rPr>
              <a:t>partenaires</a:t>
            </a:r>
            <a:endParaRPr lang="fr-FR" dirty="0">
              <a:solidFill>
                <a:srgbClr val="C00000"/>
              </a:solidFill>
            </a:endParaRPr>
          </a:p>
        </p:txBody>
      </p:sp>
      <p:sp>
        <p:nvSpPr>
          <p:cNvPr id="3" name="Espace réservé du contenu 2"/>
          <p:cNvSpPr>
            <a:spLocks noGrp="1"/>
          </p:cNvSpPr>
          <p:nvPr>
            <p:ph sz="quarter" idx="1"/>
          </p:nvPr>
        </p:nvSpPr>
        <p:spPr>
          <a:xfrm>
            <a:off x="395536" y="850028"/>
            <a:ext cx="8147248" cy="4873752"/>
          </a:xfrm>
        </p:spPr>
        <p:txBody>
          <a:bodyPr>
            <a:normAutofit/>
          </a:bodyPr>
          <a:lstStyle/>
          <a:p>
            <a:pPr marL="0" indent="0">
              <a:buNone/>
            </a:pPr>
            <a:r>
              <a:rPr lang="fr-FR" sz="2000" b="1" dirty="0" smtClean="0"/>
              <a:t>De grandes entreprises font confiance à notre Master:</a:t>
            </a:r>
            <a:endParaRPr lang="fr-FR" sz="2000" b="1" dirty="0"/>
          </a:p>
        </p:txBody>
      </p:sp>
      <p:pic>
        <p:nvPicPr>
          <p:cNvPr id="2050" name="Picture 2" descr="http://lancrerosedecristal.e-monsite.com/medias/images/aos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623" y="1901167"/>
            <a:ext cx="1368152" cy="8791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fr/f/f0/Bigard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19" y="2831193"/>
            <a:ext cx="1440160" cy="9618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leinchamp.com/var/ca_pleinchamp/storage/images/plein_champ/home/elevage/bovins-lait/actualites/candia-suppression-de-20-des-emplois/35466703-1-fre-FR/candia-suppression-de-20-des-emplo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585" y="1897520"/>
            <a:ext cx="1629914" cy="8720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distributors.co.za/images/images/Barill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11" t="22104" r="21056" b="15611"/>
          <a:stretch/>
        </p:blipFill>
        <p:spPr bwMode="auto">
          <a:xfrm>
            <a:off x="617584" y="4018310"/>
            <a:ext cx="1218229" cy="9947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bodet-time.com/images/stories/Actualites/yoplai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1916" y="5229200"/>
            <a:ext cx="1723762" cy="97664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fnb-info.fr/medias/images/eckes_granini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619" y="5526907"/>
            <a:ext cx="1883593" cy="51940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fr.academic.ru/pictures/frwiki/76/Logo-bonduel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3909" y="3071205"/>
            <a:ext cx="1722590" cy="81012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upload.wikimedia.org/wikipedia/fr/c/c8/Logo_Lustucru_Selec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5735" y="3882615"/>
            <a:ext cx="1158938" cy="126612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5"/>
          </p:nvPr>
        </p:nvSpPr>
        <p:spPr/>
        <p:txBody>
          <a:bodyPr/>
          <a:lstStyle/>
          <a:p>
            <a:fld id="{BC930E77-1DE7-4037-9D2A-D4535913E385}" type="slidenum">
              <a:rPr lang="fr-FR" smtClean="0"/>
              <a:pPr/>
              <a:t>33</a:t>
            </a:fld>
            <a:endParaRPr lang="fr-FR"/>
          </a:p>
        </p:txBody>
      </p:sp>
      <p:pic>
        <p:nvPicPr>
          <p:cNvPr id="1026" name="Picture 2" descr="Afficher l'image d'ori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0983" y="1717534"/>
            <a:ext cx="1845250" cy="1231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1516" y="2863406"/>
            <a:ext cx="1424184" cy="14241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52120" y="4096272"/>
            <a:ext cx="2062976" cy="11135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2120" y="5348592"/>
            <a:ext cx="2000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3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34</a:t>
            </a:fld>
            <a:endParaRPr lang="fr-FR"/>
          </a:p>
        </p:txBody>
      </p:sp>
      <p:sp>
        <p:nvSpPr>
          <p:cNvPr id="3" name="ZoneTexte 2"/>
          <p:cNvSpPr txBox="1"/>
          <p:nvPr/>
        </p:nvSpPr>
        <p:spPr>
          <a:xfrm>
            <a:off x="1403648" y="2996952"/>
            <a:ext cx="6408712" cy="954107"/>
          </a:xfrm>
          <a:prstGeom prst="rect">
            <a:avLst/>
          </a:prstGeom>
          <a:noFill/>
        </p:spPr>
        <p:txBody>
          <a:bodyPr wrap="square" rtlCol="0">
            <a:spAutoFit/>
          </a:bodyPr>
          <a:lstStyle/>
          <a:p>
            <a:pPr algn="ctr"/>
            <a:r>
              <a:rPr lang="fr-FR" sz="2800" b="1" dirty="0" smtClean="0">
                <a:solidFill>
                  <a:srgbClr val="FF0000"/>
                </a:solidFill>
              </a:rPr>
              <a:t>Quelques sujets de stages en M1 ou d’alternance en M2 </a:t>
            </a:r>
            <a:endParaRPr lang="fr-FR" sz="2800" b="1" dirty="0">
              <a:solidFill>
                <a:srgbClr val="FF0000"/>
              </a:solidFill>
            </a:endParaRPr>
          </a:p>
        </p:txBody>
      </p:sp>
    </p:spTree>
    <p:extLst>
      <p:ext uri="{BB962C8B-B14F-4D97-AF65-F5344CB8AC3E}">
        <p14:creationId xmlns:p14="http://schemas.microsoft.com/office/powerpoint/2010/main" val="4055684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988840"/>
            <a:ext cx="7571184" cy="4485111"/>
          </a:xfrm>
        </p:spPr>
        <p:txBody>
          <a:bodyPr/>
          <a:lstStyle/>
          <a:p>
            <a:r>
              <a:rPr lang="fr-FR" b="1" dirty="0" smtClean="0">
                <a:solidFill>
                  <a:srgbClr val="00B050"/>
                </a:solidFill>
              </a:rPr>
              <a:t>Optimisation des procédés alimentaires</a:t>
            </a:r>
          </a:p>
          <a:p>
            <a:pPr lvl="1"/>
            <a:r>
              <a:rPr lang="fr-FR" dirty="0" smtClean="0"/>
              <a:t>Gain de temps</a:t>
            </a:r>
          </a:p>
          <a:p>
            <a:pPr lvl="1"/>
            <a:r>
              <a:rPr lang="fr-FR" dirty="0" smtClean="0"/>
              <a:t>Diminution des pertes</a:t>
            </a:r>
          </a:p>
          <a:p>
            <a:pPr lvl="1"/>
            <a:r>
              <a:rPr lang="fr-FR" dirty="0" smtClean="0"/>
              <a:t>Réductions des arrêts des lignes de production</a:t>
            </a:r>
          </a:p>
          <a:p>
            <a:pPr lvl="1"/>
            <a:r>
              <a:rPr lang="fr-FR" dirty="0" smtClean="0"/>
              <a:t>Amélioration des rendements</a:t>
            </a:r>
          </a:p>
          <a:p>
            <a:pPr marL="365760" lvl="1" indent="0">
              <a:buNone/>
            </a:pPr>
            <a:endParaRPr lang="fr-FR" dirty="0" smtClean="0"/>
          </a:p>
          <a:p>
            <a:r>
              <a:rPr lang="fr-FR" b="1" dirty="0" smtClean="0">
                <a:solidFill>
                  <a:srgbClr val="00B050"/>
                </a:solidFill>
              </a:rPr>
              <a:t>Management</a:t>
            </a:r>
          </a:p>
          <a:p>
            <a:pPr lvl="1"/>
            <a:r>
              <a:rPr lang="fr-FR" dirty="0" smtClean="0"/>
              <a:t>Formation et évaluation du personnel</a:t>
            </a:r>
          </a:p>
          <a:p>
            <a:pPr lvl="1"/>
            <a:r>
              <a:rPr lang="fr-FR" dirty="0" smtClean="0"/>
              <a:t>Management de la production : gestion du planning de la production, gestion d’indicateurs </a:t>
            </a:r>
            <a:endParaRPr lang="fr-FR" dirty="0"/>
          </a:p>
        </p:txBody>
      </p:sp>
      <p:sp>
        <p:nvSpPr>
          <p:cNvPr id="4" name="Espace réservé du numéro de diapositive 3"/>
          <p:cNvSpPr>
            <a:spLocks noGrp="1"/>
          </p:cNvSpPr>
          <p:nvPr>
            <p:ph type="sldNum" sz="quarter" idx="15"/>
          </p:nvPr>
        </p:nvSpPr>
        <p:spPr/>
        <p:txBody>
          <a:bodyPr/>
          <a:lstStyle/>
          <a:p>
            <a:fld id="{BC930E77-1DE7-4037-9D2A-D4535913E385}" type="slidenum">
              <a:rPr lang="fr-FR" smtClean="0"/>
              <a:pPr/>
              <a:t>35</a:t>
            </a:fld>
            <a:endParaRPr lang="fr-FR"/>
          </a:p>
        </p:txBody>
      </p:sp>
      <p:grpSp>
        <p:nvGrpSpPr>
          <p:cNvPr id="8" name="Groupe 7"/>
          <p:cNvGrpSpPr/>
          <p:nvPr/>
        </p:nvGrpSpPr>
        <p:grpSpPr>
          <a:xfrm>
            <a:off x="1679150" y="404664"/>
            <a:ext cx="5094099" cy="887224"/>
            <a:chOff x="1620683" y="255784"/>
            <a:chExt cx="5094099" cy="887224"/>
          </a:xfrm>
        </p:grpSpPr>
        <p:sp>
          <p:nvSpPr>
            <p:cNvPr id="14" name="Pentagone 13"/>
            <p:cNvSpPr/>
            <p:nvPr/>
          </p:nvSpPr>
          <p:spPr>
            <a:xfrm rot="10800000">
              <a:off x="1620683" y="255784"/>
              <a:ext cx="5094099" cy="887224"/>
            </a:xfrm>
            <a:prstGeom prst="homePlate">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Pentagone 4"/>
            <p:cNvSpPr/>
            <p:nvPr/>
          </p:nvSpPr>
          <p:spPr>
            <a:xfrm rot="21600000">
              <a:off x="1842489" y="255784"/>
              <a:ext cx="4872293" cy="887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39" tIns="121920" rIns="227584" bIns="121920" numCol="1" spcCol="1270" anchor="ctr" anchorCtr="0">
              <a:noAutofit/>
            </a:bodyPr>
            <a:lstStyle/>
            <a:p>
              <a:pPr lvl="0" algn="ctr" defTabSz="1422400">
                <a:lnSpc>
                  <a:spcPct val="90000"/>
                </a:lnSpc>
                <a:spcBef>
                  <a:spcPct val="0"/>
                </a:spcBef>
                <a:spcAft>
                  <a:spcPct val="35000"/>
                </a:spcAft>
              </a:pPr>
              <a:r>
                <a:rPr lang="fr-FR" sz="3200" kern="1200" dirty="0" smtClean="0"/>
                <a:t>Production</a:t>
              </a:r>
            </a:p>
          </p:txBody>
        </p:sp>
      </p:grpSp>
      <p:sp>
        <p:nvSpPr>
          <p:cNvPr id="13" name="Ellipse 12"/>
          <p:cNvSpPr/>
          <p:nvPr/>
        </p:nvSpPr>
        <p:spPr>
          <a:xfrm>
            <a:off x="987550" y="151212"/>
            <a:ext cx="1394128" cy="1394128"/>
          </a:xfrm>
          <a:prstGeom prst="ellipse">
            <a:avLst/>
          </a:prstGeom>
          <a:blipFill>
            <a:blip r:embed="rId2">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37334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2086823"/>
            <a:ext cx="7467600" cy="3902208"/>
          </a:xfrm>
        </p:spPr>
        <p:txBody>
          <a:bodyPr>
            <a:normAutofit fontScale="92500"/>
          </a:bodyPr>
          <a:lstStyle/>
          <a:p>
            <a:r>
              <a:rPr lang="fr-FR" dirty="0" smtClean="0"/>
              <a:t>Mise en place de l’HACCP</a:t>
            </a:r>
          </a:p>
          <a:p>
            <a:r>
              <a:rPr lang="fr-FR" dirty="0" smtClean="0"/>
              <a:t>Mise en place et suivi de référentiel : IFS, BRC, ISO</a:t>
            </a:r>
          </a:p>
          <a:p>
            <a:pPr lvl="1"/>
            <a:r>
              <a:rPr lang="fr-FR" dirty="0" smtClean="0"/>
              <a:t>Préparation d’audit</a:t>
            </a:r>
          </a:p>
          <a:p>
            <a:pPr lvl="1"/>
            <a:r>
              <a:rPr lang="fr-FR" dirty="0" smtClean="0"/>
              <a:t>Formation du personnel</a:t>
            </a:r>
          </a:p>
          <a:p>
            <a:pPr lvl="1"/>
            <a:r>
              <a:rPr lang="fr-FR" dirty="0" smtClean="0"/>
              <a:t>Mise en place des procédures</a:t>
            </a:r>
          </a:p>
          <a:p>
            <a:r>
              <a:rPr lang="fr-FR" dirty="0" smtClean="0"/>
              <a:t>Rédaction d’instructions de travail</a:t>
            </a:r>
          </a:p>
          <a:p>
            <a:r>
              <a:rPr lang="fr-FR" dirty="0" smtClean="0"/>
              <a:t>Contrôle des matières premières et des produits finis</a:t>
            </a:r>
          </a:p>
          <a:p>
            <a:r>
              <a:rPr lang="fr-FR" dirty="0" smtClean="0"/>
              <a:t>Suivi des réclamations clients</a:t>
            </a:r>
          </a:p>
          <a:p>
            <a:r>
              <a:rPr lang="fr-FR" dirty="0" smtClean="0"/>
              <a:t>Contrôle du respect des cahiers des charges clients</a:t>
            </a:r>
            <a:endParaRPr lang="fr-FR" dirty="0"/>
          </a:p>
        </p:txBody>
      </p:sp>
      <p:sp>
        <p:nvSpPr>
          <p:cNvPr id="4" name="Espace réservé du numéro de diapositive 3"/>
          <p:cNvSpPr>
            <a:spLocks noGrp="1"/>
          </p:cNvSpPr>
          <p:nvPr>
            <p:ph type="sldNum" sz="quarter" idx="15"/>
          </p:nvPr>
        </p:nvSpPr>
        <p:spPr/>
        <p:txBody>
          <a:bodyPr/>
          <a:lstStyle/>
          <a:p>
            <a:fld id="{BC930E77-1DE7-4037-9D2A-D4535913E385}" type="slidenum">
              <a:rPr lang="fr-FR" smtClean="0"/>
              <a:pPr/>
              <a:t>36</a:t>
            </a:fld>
            <a:endParaRPr lang="fr-FR"/>
          </a:p>
        </p:txBody>
      </p:sp>
      <p:grpSp>
        <p:nvGrpSpPr>
          <p:cNvPr id="9" name="Groupe 8"/>
          <p:cNvGrpSpPr/>
          <p:nvPr/>
        </p:nvGrpSpPr>
        <p:grpSpPr>
          <a:xfrm>
            <a:off x="1907704" y="692696"/>
            <a:ext cx="5094099" cy="887224"/>
            <a:chOff x="1620683" y="1670720"/>
            <a:chExt cx="5094099" cy="887224"/>
          </a:xfrm>
        </p:grpSpPr>
        <p:sp>
          <p:nvSpPr>
            <p:cNvPr id="11" name="Pentagone 10"/>
            <p:cNvSpPr/>
            <p:nvPr/>
          </p:nvSpPr>
          <p:spPr>
            <a:xfrm rot="10800000">
              <a:off x="1620683" y="1670720"/>
              <a:ext cx="5094099" cy="887224"/>
            </a:xfrm>
            <a:prstGeom prst="homePlate">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Pentagone 4"/>
            <p:cNvSpPr/>
            <p:nvPr/>
          </p:nvSpPr>
          <p:spPr>
            <a:xfrm rot="21600000">
              <a:off x="1842489" y="1670720"/>
              <a:ext cx="4872293" cy="887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39" tIns="118110" rIns="220472" bIns="118110" numCol="1" spcCol="1270" anchor="ctr" anchorCtr="0">
              <a:noAutofit/>
            </a:bodyPr>
            <a:lstStyle/>
            <a:p>
              <a:pPr lvl="0" algn="ctr" defTabSz="1377950">
                <a:lnSpc>
                  <a:spcPct val="90000"/>
                </a:lnSpc>
                <a:spcBef>
                  <a:spcPct val="0"/>
                </a:spcBef>
                <a:spcAft>
                  <a:spcPct val="35000"/>
                </a:spcAft>
              </a:pPr>
              <a:r>
                <a:rPr lang="fr-FR" sz="3100" kern="1200" dirty="0" smtClean="0"/>
                <a:t>Qualité</a:t>
              </a:r>
              <a:endParaRPr lang="fr-FR" sz="3100" kern="1200" dirty="0"/>
            </a:p>
          </p:txBody>
        </p:sp>
      </p:grpSp>
      <p:sp>
        <p:nvSpPr>
          <p:cNvPr id="10" name="Ellipse 9"/>
          <p:cNvSpPr/>
          <p:nvPr/>
        </p:nvSpPr>
        <p:spPr>
          <a:xfrm>
            <a:off x="1216104" y="439244"/>
            <a:ext cx="1394128" cy="1394128"/>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87491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70277" y="2132856"/>
            <a:ext cx="8424936" cy="4207029"/>
          </a:xfrm>
        </p:spPr>
        <p:txBody>
          <a:bodyPr>
            <a:normAutofit fontScale="92500" lnSpcReduction="10000"/>
          </a:bodyPr>
          <a:lstStyle/>
          <a:p>
            <a:pPr>
              <a:lnSpc>
                <a:spcPct val="150000"/>
              </a:lnSpc>
            </a:pPr>
            <a:r>
              <a:rPr lang="fr-FR" b="1" dirty="0" smtClean="0">
                <a:solidFill>
                  <a:schemeClr val="bg2">
                    <a:lumMod val="50000"/>
                  </a:schemeClr>
                </a:solidFill>
              </a:rPr>
              <a:t>Création et reformulation de recettes :</a:t>
            </a:r>
          </a:p>
          <a:p>
            <a:pPr lvl="1">
              <a:lnSpc>
                <a:spcPct val="150000"/>
              </a:lnSpc>
            </a:pPr>
            <a:r>
              <a:rPr lang="fr-FR" dirty="0" smtClean="0"/>
              <a:t>Modification de la réglementation</a:t>
            </a:r>
          </a:p>
          <a:p>
            <a:pPr lvl="1">
              <a:lnSpc>
                <a:spcPct val="150000"/>
              </a:lnSpc>
            </a:pPr>
            <a:r>
              <a:rPr lang="fr-FR" dirty="0" smtClean="0"/>
              <a:t>Modification suite à une augmentation importante du coût d’un ingrédient</a:t>
            </a:r>
          </a:p>
          <a:p>
            <a:pPr>
              <a:lnSpc>
                <a:spcPct val="150000"/>
              </a:lnSpc>
            </a:pPr>
            <a:r>
              <a:rPr lang="fr-FR" b="1" dirty="0" smtClean="0">
                <a:solidFill>
                  <a:schemeClr val="bg2">
                    <a:lumMod val="50000"/>
                  </a:schemeClr>
                </a:solidFill>
              </a:rPr>
              <a:t>Industrialisation : passage de l’échelle laboratoire à l’échelle industrielle</a:t>
            </a:r>
          </a:p>
          <a:p>
            <a:pPr>
              <a:lnSpc>
                <a:spcPct val="150000"/>
              </a:lnSpc>
            </a:pPr>
            <a:r>
              <a:rPr lang="fr-FR" b="1" dirty="0" smtClean="0">
                <a:solidFill>
                  <a:schemeClr val="bg2">
                    <a:lumMod val="50000"/>
                  </a:schemeClr>
                </a:solidFill>
              </a:rPr>
              <a:t>Recherche de matières premières</a:t>
            </a:r>
          </a:p>
          <a:p>
            <a:pPr>
              <a:lnSpc>
                <a:spcPct val="150000"/>
              </a:lnSpc>
            </a:pPr>
            <a:r>
              <a:rPr lang="fr-FR" b="1" dirty="0" smtClean="0">
                <a:solidFill>
                  <a:schemeClr val="bg2">
                    <a:lumMod val="50000"/>
                  </a:schemeClr>
                </a:solidFill>
              </a:rPr>
              <a:t>Veille scientifique et technologique</a:t>
            </a:r>
            <a:endParaRPr lang="fr-FR" b="1" dirty="0">
              <a:solidFill>
                <a:schemeClr val="bg2">
                  <a:lumMod val="50000"/>
                </a:schemeClr>
              </a:solidFill>
            </a:endParaRPr>
          </a:p>
        </p:txBody>
      </p:sp>
      <p:sp>
        <p:nvSpPr>
          <p:cNvPr id="4" name="Espace réservé du numéro de diapositive 3"/>
          <p:cNvSpPr>
            <a:spLocks noGrp="1"/>
          </p:cNvSpPr>
          <p:nvPr>
            <p:ph type="sldNum" sz="quarter" idx="15"/>
          </p:nvPr>
        </p:nvSpPr>
        <p:spPr/>
        <p:txBody>
          <a:bodyPr/>
          <a:lstStyle/>
          <a:p>
            <a:fld id="{BC930E77-1DE7-4037-9D2A-D4535913E385}" type="slidenum">
              <a:rPr lang="fr-FR" smtClean="0"/>
              <a:pPr/>
              <a:t>37</a:t>
            </a:fld>
            <a:endParaRPr lang="fr-FR"/>
          </a:p>
        </p:txBody>
      </p:sp>
      <p:grpSp>
        <p:nvGrpSpPr>
          <p:cNvPr id="8" name="Groupe 7"/>
          <p:cNvGrpSpPr/>
          <p:nvPr/>
        </p:nvGrpSpPr>
        <p:grpSpPr>
          <a:xfrm>
            <a:off x="1679150" y="476672"/>
            <a:ext cx="5094099" cy="887224"/>
            <a:chOff x="1620683" y="3085657"/>
            <a:chExt cx="5094099" cy="887224"/>
          </a:xfrm>
        </p:grpSpPr>
        <p:sp>
          <p:nvSpPr>
            <p:cNvPr id="14" name="Pentagone 13"/>
            <p:cNvSpPr/>
            <p:nvPr/>
          </p:nvSpPr>
          <p:spPr>
            <a:xfrm rot="10800000">
              <a:off x="1620683" y="3085657"/>
              <a:ext cx="5094099" cy="887224"/>
            </a:xfrm>
            <a:prstGeom prst="homePlate">
              <a:avLst/>
            </a:prstGeom>
            <a:solidFill>
              <a:schemeClr val="bg2">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Pentagone 4"/>
            <p:cNvSpPr/>
            <p:nvPr/>
          </p:nvSpPr>
          <p:spPr>
            <a:xfrm rot="21600000">
              <a:off x="1842489" y="3085657"/>
              <a:ext cx="4872293" cy="887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39" tIns="118110" rIns="220472" bIns="118110" numCol="1" spcCol="1270" anchor="ctr" anchorCtr="0">
              <a:noAutofit/>
            </a:bodyPr>
            <a:lstStyle/>
            <a:p>
              <a:pPr lvl="0" algn="ctr" defTabSz="1377950">
                <a:lnSpc>
                  <a:spcPct val="90000"/>
                </a:lnSpc>
                <a:spcBef>
                  <a:spcPct val="0"/>
                </a:spcBef>
                <a:spcAft>
                  <a:spcPct val="35000"/>
                </a:spcAft>
              </a:pPr>
              <a:r>
                <a:rPr lang="fr-FR" sz="3100" kern="1200" dirty="0" smtClean="0"/>
                <a:t>R&amp;D</a:t>
              </a:r>
              <a:endParaRPr lang="fr-FR" sz="3100" kern="1200" dirty="0"/>
            </a:p>
          </p:txBody>
        </p:sp>
      </p:grpSp>
      <p:sp>
        <p:nvSpPr>
          <p:cNvPr id="13" name="Ellipse 12"/>
          <p:cNvSpPr/>
          <p:nvPr/>
        </p:nvSpPr>
        <p:spPr>
          <a:xfrm>
            <a:off x="987550" y="223219"/>
            <a:ext cx="1394128" cy="1394128"/>
          </a:xfrm>
          <a:prstGeom prst="ellipse">
            <a:avLst/>
          </a:prstGeom>
          <a:blipFill>
            <a:blip r:embed="rId2">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1089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015407" y="3754763"/>
            <a:ext cx="609600" cy="521208"/>
          </a:xfrm>
        </p:spPr>
        <p:txBody>
          <a:bodyPr/>
          <a:lstStyle/>
          <a:p>
            <a:fld id="{BC930E77-1DE7-4037-9D2A-D4535913E385}" type="slidenum">
              <a:rPr lang="fr-FR" smtClean="0"/>
              <a:pPr/>
              <a:t>4</a:t>
            </a:fld>
            <a:endParaRPr lang="fr-FR"/>
          </a:p>
        </p:txBody>
      </p:sp>
      <p:sp>
        <p:nvSpPr>
          <p:cNvPr id="4" name="Espace réservé du numéro de diapositive 1"/>
          <p:cNvSpPr txBox="1">
            <a:spLocks/>
          </p:cNvSpPr>
          <p:nvPr/>
        </p:nvSpPr>
        <p:spPr>
          <a:xfrm>
            <a:off x="8015407" y="3754763"/>
            <a:ext cx="609600" cy="521208"/>
          </a:xfrm>
          <a:prstGeom prst="rect">
            <a:avLst/>
          </a:prstGeom>
        </p:spPr>
        <p:txBody>
          <a:bodyPr vert="horz" anchor="ctr"/>
          <a:lstStyle>
            <a:defPPr>
              <a:defRPr lang="fr-FR"/>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930E77-1DE7-4037-9D2A-D4535913E385}" type="slidenum">
              <a:rPr lang="fr-FR" smtClean="0"/>
              <a:pPr/>
              <a:t>4</a:t>
            </a:fld>
            <a:endParaRPr lang="fr-FR"/>
          </a:p>
        </p:txBody>
      </p:sp>
      <p:grpSp>
        <p:nvGrpSpPr>
          <p:cNvPr id="26" name="Groupe 25"/>
          <p:cNvGrpSpPr/>
          <p:nvPr/>
        </p:nvGrpSpPr>
        <p:grpSpPr>
          <a:xfrm>
            <a:off x="387318" y="1589009"/>
            <a:ext cx="8367937" cy="4407078"/>
            <a:chOff x="-1415423" y="1700808"/>
            <a:chExt cx="8367937" cy="4407078"/>
          </a:xfrm>
        </p:grpSpPr>
        <p:grpSp>
          <p:nvGrpSpPr>
            <p:cNvPr id="5" name="Groupe 4"/>
            <p:cNvGrpSpPr/>
            <p:nvPr/>
          </p:nvGrpSpPr>
          <p:grpSpPr>
            <a:xfrm>
              <a:off x="-1415423" y="1700808"/>
              <a:ext cx="8367937" cy="4407078"/>
              <a:chOff x="-364926" y="3809769"/>
              <a:chExt cx="6131352" cy="3325344"/>
            </a:xfrm>
          </p:grpSpPr>
          <p:sp>
            <p:nvSpPr>
              <p:cNvPr id="6" name="Rectangle 5"/>
              <p:cNvSpPr/>
              <p:nvPr/>
            </p:nvSpPr>
            <p:spPr>
              <a:xfrm>
                <a:off x="643568" y="4001533"/>
                <a:ext cx="1431540" cy="487687"/>
              </a:xfrm>
              <a:prstGeom prst="rect">
                <a:avLst/>
              </a:prstGeom>
            </p:spPr>
            <p:txBody>
              <a:bodyPr wrap="square">
                <a:spAutoFit/>
              </a:bodyPr>
              <a:lstStyle/>
              <a:p>
                <a:pPr algn="ctr"/>
                <a:r>
                  <a:rPr lang="fr-FR" sz="1200" b="1" dirty="0">
                    <a:solidFill>
                      <a:schemeClr val="accent6">
                        <a:lumMod val="50000"/>
                      </a:schemeClr>
                    </a:solidFill>
                    <a:latin typeface="Verdana" pitchFamily="34" charset="0"/>
                    <a:ea typeface="Verdana" pitchFamily="34" charset="0"/>
                    <a:cs typeface="Verdana" pitchFamily="34" charset="0"/>
                  </a:rPr>
                  <a:t> </a:t>
                </a:r>
                <a:r>
                  <a:rPr lang="fr-FR" sz="1200" b="1" dirty="0" smtClean="0">
                    <a:solidFill>
                      <a:schemeClr val="accent6">
                        <a:lumMod val="50000"/>
                      </a:schemeClr>
                    </a:solidFill>
                    <a:latin typeface="Verdana" pitchFamily="34" charset="0"/>
                    <a:ea typeface="Verdana" pitchFamily="34" charset="0"/>
                    <a:cs typeface="Verdana" pitchFamily="34" charset="0"/>
                  </a:rPr>
                  <a:t>…Responsable  </a:t>
                </a:r>
                <a:endParaRPr lang="fr-FR" sz="1200" b="1" dirty="0">
                  <a:solidFill>
                    <a:schemeClr val="accent6">
                      <a:lumMod val="50000"/>
                    </a:schemeClr>
                  </a:solidFill>
                  <a:latin typeface="Verdana" pitchFamily="34" charset="0"/>
                  <a:ea typeface="Verdana" pitchFamily="34" charset="0"/>
                  <a:cs typeface="Verdana" pitchFamily="34" charset="0"/>
                </a:endParaRPr>
              </a:p>
              <a:p>
                <a:pPr algn="ctr"/>
                <a:r>
                  <a:rPr lang="fr-FR" sz="1200" b="1" dirty="0" smtClean="0">
                    <a:solidFill>
                      <a:schemeClr val="accent6">
                        <a:lumMod val="50000"/>
                      </a:schemeClr>
                    </a:solidFill>
                    <a:latin typeface="Verdana" pitchFamily="34" charset="0"/>
                    <a:ea typeface="Verdana" pitchFamily="34" charset="0"/>
                    <a:cs typeface="Verdana" pitchFamily="34" charset="0"/>
                  </a:rPr>
                  <a:t>Recherche  &amp; Développement</a:t>
                </a:r>
                <a:endParaRPr lang="fr-FR" sz="1200" b="1" dirty="0">
                  <a:solidFill>
                    <a:schemeClr val="accent6">
                      <a:lumMod val="50000"/>
                    </a:schemeClr>
                  </a:solidFill>
                  <a:latin typeface="Verdana" pitchFamily="34" charset="0"/>
                  <a:ea typeface="Verdana" pitchFamily="34" charset="0"/>
                  <a:cs typeface="Verdana" pitchFamily="34" charset="0"/>
                </a:endParaRPr>
              </a:p>
            </p:txBody>
          </p:sp>
          <p:sp>
            <p:nvSpPr>
              <p:cNvPr id="7" name="Rectangle 6"/>
              <p:cNvSpPr/>
              <p:nvPr/>
            </p:nvSpPr>
            <p:spPr>
              <a:xfrm>
                <a:off x="2308246" y="3809769"/>
                <a:ext cx="1296144" cy="348348"/>
              </a:xfrm>
              <a:prstGeom prst="rect">
                <a:avLst/>
              </a:prstGeom>
            </p:spPr>
            <p:txBody>
              <a:bodyPr wrap="square">
                <a:spAutoFit/>
              </a:bodyPr>
              <a:lstStyle/>
              <a:p>
                <a:pPr algn="ctr"/>
                <a:r>
                  <a:rPr lang="fr-FR" sz="1200" b="1" dirty="0" smtClean="0">
                    <a:solidFill>
                      <a:srgbClr val="FF9966"/>
                    </a:solidFill>
                    <a:latin typeface="Verdana" pitchFamily="34" charset="0"/>
                    <a:ea typeface="Verdana" pitchFamily="34" charset="0"/>
                    <a:cs typeface="Verdana" pitchFamily="34" charset="0"/>
                  </a:rPr>
                  <a:t>…Responsable</a:t>
                </a:r>
              </a:p>
              <a:p>
                <a:pPr algn="ctr"/>
                <a:r>
                  <a:rPr lang="fr-FR" sz="1200" b="1" dirty="0" smtClean="0">
                    <a:solidFill>
                      <a:srgbClr val="FF9966"/>
                    </a:solidFill>
                    <a:latin typeface="Verdana" pitchFamily="34" charset="0"/>
                    <a:ea typeface="Verdana" pitchFamily="34" charset="0"/>
                    <a:cs typeface="Verdana" pitchFamily="34" charset="0"/>
                  </a:rPr>
                  <a:t> de production </a:t>
                </a:r>
              </a:p>
            </p:txBody>
          </p:sp>
          <p:sp>
            <p:nvSpPr>
              <p:cNvPr id="8" name="Rectangle 7"/>
              <p:cNvSpPr/>
              <p:nvPr/>
            </p:nvSpPr>
            <p:spPr>
              <a:xfrm>
                <a:off x="3040602" y="4490002"/>
                <a:ext cx="1393799" cy="394794"/>
              </a:xfrm>
              <a:prstGeom prst="rect">
                <a:avLst/>
              </a:prstGeom>
            </p:spPr>
            <p:txBody>
              <a:bodyPr wrap="square">
                <a:spAutoFit/>
              </a:bodyPr>
              <a:lstStyle/>
              <a:p>
                <a:pPr algn="ctr"/>
                <a:r>
                  <a:rPr lang="fr-FR" sz="1400" b="1" dirty="0" smtClean="0">
                    <a:solidFill>
                      <a:schemeClr val="tx2"/>
                    </a:solidFill>
                  </a:rPr>
                  <a:t>…Responsable  </a:t>
                </a:r>
                <a:r>
                  <a:rPr lang="fr-FR" sz="1400" b="1" dirty="0">
                    <a:solidFill>
                      <a:schemeClr val="tx2"/>
                    </a:solidFill>
                  </a:rPr>
                  <a:t>Qualité</a:t>
                </a:r>
              </a:p>
            </p:txBody>
          </p:sp>
          <p:sp>
            <p:nvSpPr>
              <p:cNvPr id="9" name="ZoneTexte 8"/>
              <p:cNvSpPr txBox="1"/>
              <p:nvPr/>
            </p:nvSpPr>
            <p:spPr>
              <a:xfrm rot="21415659">
                <a:off x="-364926" y="6229409"/>
                <a:ext cx="6131352" cy="905704"/>
              </a:xfrm>
              <a:prstGeom prst="rect">
                <a:avLst/>
              </a:prstGeom>
              <a:noFill/>
              <a:ln cmpd="dbl">
                <a:noFill/>
              </a:ln>
            </p:spPr>
            <p:txBody>
              <a:bodyPr wrap="square" rtlCol="0">
                <a:spAutoFit/>
              </a:bodyPr>
              <a:lstStyle/>
              <a:p>
                <a:pPr algn="ctr"/>
                <a:r>
                  <a:rPr lang="fr-FR" sz="2400" b="1" dirty="0" smtClean="0">
                    <a:solidFill>
                      <a:schemeClr val="accent3">
                        <a:lumMod val="50000"/>
                      </a:schemeClr>
                    </a:solidFill>
                    <a:latin typeface="Comic Sans MS" panose="030F0702030302020204" pitchFamily="66" charset="0"/>
                    <a:ea typeface="Verdana" pitchFamily="34" charset="0"/>
                    <a:cs typeface="Verdana" pitchFamily="34" charset="0"/>
                  </a:rPr>
                  <a:t>Le slogan du Master GPBP parcours GA ? </a:t>
                </a:r>
              </a:p>
              <a:p>
                <a:pPr algn="ctr"/>
                <a:r>
                  <a:rPr lang="fr-FR" sz="2400" b="1" dirty="0" smtClean="0">
                    <a:solidFill>
                      <a:schemeClr val="accent3">
                        <a:lumMod val="50000"/>
                      </a:schemeClr>
                    </a:solidFill>
                    <a:latin typeface="Comic Sans MS" panose="030F0702030302020204" pitchFamily="66" charset="0"/>
                    <a:ea typeface="Verdana" pitchFamily="34" charset="0"/>
                    <a:cs typeface="Verdana" pitchFamily="34" charset="0"/>
                  </a:rPr>
                  <a:t> Une formation </a:t>
                </a:r>
                <a:r>
                  <a:rPr lang="fr-FR" sz="2400" b="1" dirty="0" smtClean="0">
                    <a:solidFill>
                      <a:schemeClr val="accent1"/>
                    </a:solidFill>
                    <a:latin typeface="Comic Sans MS" panose="030F0702030302020204" pitchFamily="66" charset="0"/>
                    <a:ea typeface="Verdana" pitchFamily="34" charset="0"/>
                    <a:cs typeface="Verdana" pitchFamily="34" charset="0"/>
                  </a:rPr>
                  <a:t>en alternance </a:t>
                </a:r>
                <a:r>
                  <a:rPr lang="fr-FR" sz="2400" b="1" dirty="0" smtClean="0">
                    <a:solidFill>
                      <a:schemeClr val="accent3">
                        <a:lumMod val="50000"/>
                      </a:schemeClr>
                    </a:solidFill>
                    <a:latin typeface="Comic Sans MS" panose="030F0702030302020204" pitchFamily="66" charset="0"/>
                    <a:ea typeface="Verdana" pitchFamily="34" charset="0"/>
                    <a:cs typeface="Verdana" pitchFamily="34" charset="0"/>
                  </a:rPr>
                  <a:t>qui</a:t>
                </a:r>
                <a:r>
                  <a:rPr lang="fr-FR" sz="2400" b="1" dirty="0" smtClean="0">
                    <a:latin typeface="Comic Sans MS" panose="030F0702030302020204" pitchFamily="66" charset="0"/>
                    <a:ea typeface="Verdana" pitchFamily="34" charset="0"/>
                    <a:cs typeface="Verdana" pitchFamily="34" charset="0"/>
                  </a:rPr>
                  <a:t> </a:t>
                </a:r>
                <a:r>
                  <a:rPr lang="fr-FR" sz="2400" b="1" dirty="0">
                    <a:solidFill>
                      <a:schemeClr val="accent3">
                        <a:lumMod val="50000"/>
                      </a:schemeClr>
                    </a:solidFill>
                    <a:latin typeface="Comic Sans MS" panose="030F0702030302020204" pitchFamily="66" charset="0"/>
                    <a:ea typeface="Verdana" pitchFamily="34" charset="0"/>
                    <a:cs typeface="Verdana" pitchFamily="34" charset="0"/>
                  </a:rPr>
                  <a:t>alimente vos ambitions professionnelles</a:t>
                </a:r>
              </a:p>
            </p:txBody>
          </p:sp>
          <p:grpSp>
            <p:nvGrpSpPr>
              <p:cNvPr id="10" name="Groupe 9"/>
              <p:cNvGrpSpPr/>
              <p:nvPr/>
            </p:nvGrpSpPr>
            <p:grpSpPr>
              <a:xfrm rot="821516">
                <a:off x="1986720" y="4191220"/>
                <a:ext cx="1072475" cy="1064088"/>
                <a:chOff x="3120740" y="5086233"/>
                <a:chExt cx="1226414" cy="1216824"/>
              </a:xfrm>
            </p:grpSpPr>
            <p:sp>
              <p:nvSpPr>
                <p:cNvPr id="16" name="Arc 15"/>
                <p:cNvSpPr/>
                <p:nvPr/>
              </p:nvSpPr>
              <p:spPr>
                <a:xfrm rot="9806634" flipH="1">
                  <a:off x="3135394" y="5142703"/>
                  <a:ext cx="1138642" cy="1137327"/>
                </a:xfrm>
                <a:prstGeom prst="arc">
                  <a:avLst>
                    <a:gd name="adj1" fmla="val 6464270"/>
                    <a:gd name="adj2" fmla="val 6461235"/>
                  </a:avLst>
                </a:prstGeom>
                <a:ln w="3175">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ln w="12700">
                      <a:solidFill>
                        <a:schemeClr val="tx1"/>
                      </a:solidFill>
                    </a:ln>
                    <a:solidFill>
                      <a:srgbClr val="FF9966"/>
                    </a:solidFill>
                  </a:endParaRPr>
                </a:p>
              </p:txBody>
            </p:sp>
            <p:sp>
              <p:nvSpPr>
                <p:cNvPr id="17" name="Arc 16"/>
                <p:cNvSpPr/>
                <p:nvPr/>
              </p:nvSpPr>
              <p:spPr>
                <a:xfrm rot="19124567" flipH="1">
                  <a:off x="3210528" y="5359064"/>
                  <a:ext cx="920136" cy="943993"/>
                </a:xfrm>
                <a:prstGeom prst="arc">
                  <a:avLst>
                    <a:gd name="adj1" fmla="val 7125519"/>
                    <a:gd name="adj2" fmla="val 7014546"/>
                  </a:avLst>
                </a:prstGeom>
                <a:ln w="3175">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solidFill>
                      <a:srgbClr val="FF9966"/>
                    </a:solidFill>
                  </a:endParaRPr>
                </a:p>
              </p:txBody>
            </p:sp>
            <p:sp>
              <p:nvSpPr>
                <p:cNvPr id="18" name="Arc 17"/>
                <p:cNvSpPr/>
                <p:nvPr/>
              </p:nvSpPr>
              <p:spPr>
                <a:xfrm rot="11170889" flipH="1">
                  <a:off x="3375609" y="5409515"/>
                  <a:ext cx="817528" cy="811688"/>
                </a:xfrm>
                <a:prstGeom prst="arc">
                  <a:avLst>
                    <a:gd name="adj1" fmla="val 6464270"/>
                    <a:gd name="adj2" fmla="val 6461235"/>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ln w="12700">
                      <a:solidFill>
                        <a:schemeClr val="tx1"/>
                      </a:solidFill>
                    </a:ln>
                    <a:solidFill>
                      <a:srgbClr val="FF9966"/>
                    </a:solidFill>
                  </a:endParaRPr>
                </a:p>
              </p:txBody>
            </p:sp>
            <p:sp>
              <p:nvSpPr>
                <p:cNvPr id="19" name="Arc 18"/>
                <p:cNvSpPr/>
                <p:nvPr/>
              </p:nvSpPr>
              <p:spPr>
                <a:xfrm rot="723509" flipH="1">
                  <a:off x="3513177" y="5602250"/>
                  <a:ext cx="665363" cy="660609"/>
                </a:xfrm>
                <a:prstGeom prst="arc">
                  <a:avLst>
                    <a:gd name="adj1" fmla="val 8458999"/>
                    <a:gd name="adj2" fmla="val 8138982"/>
                  </a:avLst>
                </a:prstGeom>
                <a:ln w="31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solidFill>
                      <a:srgbClr val="FF9966"/>
                    </a:solidFill>
                  </a:endParaRPr>
                </a:p>
              </p:txBody>
            </p:sp>
            <p:pic>
              <p:nvPicPr>
                <p:cNvPr id="20" name="Image 19" descr="Puce.png"/>
                <p:cNvPicPr>
                  <a:picLocks noChangeAspect="1"/>
                </p:cNvPicPr>
                <p:nvPr/>
              </p:nvPicPr>
              <p:blipFill>
                <a:blip r:embed="rId2" cstate="print"/>
                <a:stretch>
                  <a:fillRect/>
                </a:stretch>
              </p:blipFill>
              <p:spPr>
                <a:xfrm rot="3546467">
                  <a:off x="3119819" y="5794939"/>
                  <a:ext cx="113021" cy="111180"/>
                </a:xfrm>
                <a:prstGeom prst="rect">
                  <a:avLst/>
                </a:prstGeom>
              </p:spPr>
            </p:pic>
            <p:pic>
              <p:nvPicPr>
                <p:cNvPr id="21" name="Image 20" descr="Puce.png"/>
                <p:cNvPicPr>
                  <a:picLocks noChangeAspect="1"/>
                </p:cNvPicPr>
                <p:nvPr/>
              </p:nvPicPr>
              <p:blipFill>
                <a:blip r:embed="rId2" cstate="print"/>
                <a:stretch>
                  <a:fillRect/>
                </a:stretch>
              </p:blipFill>
              <p:spPr>
                <a:xfrm rot="3546467" flipV="1">
                  <a:off x="3724719" y="5087443"/>
                  <a:ext cx="148491" cy="146071"/>
                </a:xfrm>
                <a:prstGeom prst="rect">
                  <a:avLst/>
                </a:prstGeom>
              </p:spPr>
            </p:pic>
            <p:pic>
              <p:nvPicPr>
                <p:cNvPr id="22" name="Image 21" descr="Puce.png"/>
                <p:cNvPicPr>
                  <a:picLocks noChangeAspect="1"/>
                </p:cNvPicPr>
                <p:nvPr/>
              </p:nvPicPr>
              <p:blipFill>
                <a:blip r:embed="rId2" cstate="print"/>
                <a:stretch>
                  <a:fillRect/>
                </a:stretch>
              </p:blipFill>
              <p:spPr>
                <a:xfrm rot="3546467">
                  <a:off x="4210537" y="5681080"/>
                  <a:ext cx="137739" cy="135495"/>
                </a:xfrm>
                <a:prstGeom prst="rect">
                  <a:avLst/>
                </a:prstGeom>
              </p:spPr>
            </p:pic>
          </p:grpSp>
          <p:sp>
            <p:nvSpPr>
              <p:cNvPr id="11" name="Arc 10"/>
              <p:cNvSpPr/>
              <p:nvPr/>
            </p:nvSpPr>
            <p:spPr>
              <a:xfrm rot="1977852" flipH="1">
                <a:off x="3118165" y="4940260"/>
                <a:ext cx="455872" cy="419975"/>
              </a:xfrm>
              <a:prstGeom prst="arc">
                <a:avLst>
                  <a:gd name="adj1" fmla="val 13444588"/>
                  <a:gd name="adj2" fmla="val 13668102"/>
                </a:avLst>
              </a:prstGeom>
              <a:ln w="3175">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solidFill>
                    <a:srgbClr val="FF9966"/>
                  </a:solidFill>
                </a:endParaRPr>
              </a:p>
            </p:txBody>
          </p:sp>
          <p:grpSp>
            <p:nvGrpSpPr>
              <p:cNvPr id="12" name="Groupe 11"/>
              <p:cNvGrpSpPr/>
              <p:nvPr/>
            </p:nvGrpSpPr>
            <p:grpSpPr>
              <a:xfrm>
                <a:off x="2680568" y="4898006"/>
                <a:ext cx="913111" cy="574087"/>
                <a:chOff x="2959046" y="5431963"/>
                <a:chExt cx="684046" cy="430071"/>
              </a:xfrm>
            </p:grpSpPr>
            <p:sp>
              <p:nvSpPr>
                <p:cNvPr id="14" name="Arc 13"/>
                <p:cNvSpPr/>
                <p:nvPr/>
              </p:nvSpPr>
              <p:spPr>
                <a:xfrm rot="2334253" flipH="1">
                  <a:off x="3389474" y="5431963"/>
                  <a:ext cx="253618" cy="430071"/>
                </a:xfrm>
                <a:prstGeom prst="arc">
                  <a:avLst>
                    <a:gd name="adj1" fmla="val 14522305"/>
                    <a:gd name="adj2" fmla="val 2851122"/>
                  </a:avLst>
                </a:prstGeom>
                <a:ln w="3175">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solidFill>
                      <a:srgbClr val="FF9966"/>
                    </a:solidFill>
                  </a:endParaRPr>
                </a:p>
              </p:txBody>
            </p:sp>
            <p:sp>
              <p:nvSpPr>
                <p:cNvPr id="15" name="Arc 14"/>
                <p:cNvSpPr/>
                <p:nvPr/>
              </p:nvSpPr>
              <p:spPr>
                <a:xfrm rot="14149879" flipH="1">
                  <a:off x="3047273" y="5446751"/>
                  <a:ext cx="253618" cy="430071"/>
                </a:xfrm>
                <a:prstGeom prst="arc">
                  <a:avLst>
                    <a:gd name="adj1" fmla="val 13581508"/>
                    <a:gd name="adj2" fmla="val 3786307"/>
                  </a:avLst>
                </a:prstGeom>
                <a:ln w="3175">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solidFill>
                      <a:srgbClr val="FF9966"/>
                    </a:solidFill>
                  </a:endParaRPr>
                </a:p>
              </p:txBody>
            </p:sp>
          </p:grpSp>
          <p:sp>
            <p:nvSpPr>
              <p:cNvPr id="13" name="Arc 12"/>
              <p:cNvSpPr/>
              <p:nvPr/>
            </p:nvSpPr>
            <p:spPr>
              <a:xfrm rot="10628150" flipH="1">
                <a:off x="1912701" y="4298234"/>
                <a:ext cx="995720" cy="994569"/>
              </a:xfrm>
              <a:prstGeom prst="arc">
                <a:avLst>
                  <a:gd name="adj1" fmla="val 6464270"/>
                  <a:gd name="adj2" fmla="val 6461235"/>
                </a:avLst>
              </a:prstGeom>
              <a:ln w="3175">
                <a:solidFill>
                  <a:srgbClr val="FF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b="1" dirty="0">
                  <a:ln w="12700">
                    <a:solidFill>
                      <a:schemeClr val="tx1"/>
                    </a:solidFill>
                  </a:ln>
                  <a:solidFill>
                    <a:srgbClr val="FF9966"/>
                  </a:solidFill>
                </a:endParaRPr>
              </a:p>
            </p:txBody>
          </p:sp>
        </p:grpSp>
        <p:pic>
          <p:nvPicPr>
            <p:cNvPr id="23" name="Image 22" descr="Puce.png"/>
            <p:cNvPicPr>
              <a:picLocks noChangeAspect="1"/>
            </p:cNvPicPr>
            <p:nvPr/>
          </p:nvPicPr>
          <p:blipFill>
            <a:blip r:embed="rId2" cstate="print"/>
            <a:stretch>
              <a:fillRect/>
            </a:stretch>
          </p:blipFill>
          <p:spPr>
            <a:xfrm rot="4367983" flipV="1">
              <a:off x="1793441" y="3474143"/>
              <a:ext cx="172093" cy="145644"/>
            </a:xfrm>
            <a:prstGeom prst="rect">
              <a:avLst/>
            </a:prstGeom>
          </p:spPr>
        </p:pic>
        <p:sp>
          <p:nvSpPr>
            <p:cNvPr id="24" name="Rectangle 23"/>
            <p:cNvSpPr/>
            <p:nvPr/>
          </p:nvSpPr>
          <p:spPr>
            <a:xfrm>
              <a:off x="699986" y="3769392"/>
              <a:ext cx="1711049" cy="461665"/>
            </a:xfrm>
            <a:prstGeom prst="rect">
              <a:avLst/>
            </a:prstGeom>
          </p:spPr>
          <p:txBody>
            <a:bodyPr wrap="square">
              <a:spAutoFit/>
            </a:bodyPr>
            <a:lstStyle/>
            <a:p>
              <a:pPr algn="ctr"/>
              <a:r>
                <a:rPr lang="fr-FR" sz="1200" b="1" dirty="0" smtClean="0">
                  <a:solidFill>
                    <a:schemeClr val="accent4">
                      <a:lumMod val="75000"/>
                    </a:schemeClr>
                  </a:solidFill>
                  <a:latin typeface="Verdana" pitchFamily="34" charset="0"/>
                  <a:ea typeface="Verdana" pitchFamily="34" charset="0"/>
                  <a:cs typeface="Verdana" pitchFamily="34" charset="0"/>
                </a:rPr>
                <a:t>…Responsable</a:t>
              </a:r>
            </a:p>
            <a:p>
              <a:pPr algn="ctr"/>
              <a:r>
                <a:rPr lang="fr-FR" sz="1200" b="1" dirty="0" smtClean="0">
                  <a:solidFill>
                    <a:schemeClr val="accent4">
                      <a:lumMod val="75000"/>
                    </a:schemeClr>
                  </a:solidFill>
                  <a:latin typeface="Verdana" pitchFamily="34" charset="0"/>
                  <a:ea typeface="Verdana" pitchFamily="34" charset="0"/>
                  <a:cs typeface="Verdana" pitchFamily="34" charset="0"/>
                </a:rPr>
                <a:t>produit/procédés</a:t>
              </a:r>
            </a:p>
          </p:txBody>
        </p:sp>
      </p:grpSp>
      <p:sp>
        <p:nvSpPr>
          <p:cNvPr id="25" name="ZoneTexte 24"/>
          <p:cNvSpPr txBox="1"/>
          <p:nvPr/>
        </p:nvSpPr>
        <p:spPr>
          <a:xfrm>
            <a:off x="-39053" y="332656"/>
            <a:ext cx="6995826" cy="369332"/>
          </a:xfrm>
          <a:prstGeom prst="rect">
            <a:avLst/>
          </a:prstGeom>
          <a:noFill/>
        </p:spPr>
        <p:txBody>
          <a:bodyPr wrap="none" rtlCol="0">
            <a:spAutoFit/>
          </a:bodyPr>
          <a:lstStyle/>
          <a:p>
            <a:r>
              <a:rPr lang="fr-FR" b="1" dirty="0" smtClean="0">
                <a:solidFill>
                  <a:srgbClr val="FF0000"/>
                </a:solidFill>
              </a:rPr>
              <a:t>En quelques </a:t>
            </a:r>
            <a:r>
              <a:rPr lang="fr-FR" b="1" dirty="0">
                <a:solidFill>
                  <a:srgbClr val="FF0000"/>
                </a:solidFill>
              </a:rPr>
              <a:t>mots , vous  </a:t>
            </a:r>
            <a:r>
              <a:rPr lang="fr-FR" b="1" dirty="0" smtClean="0">
                <a:solidFill>
                  <a:srgbClr val="FF0000"/>
                </a:solidFill>
              </a:rPr>
              <a:t>serez cadre technique en IAA …</a:t>
            </a:r>
            <a:endParaRPr lang="fr-FR" b="1" dirty="0">
              <a:solidFill>
                <a:srgbClr val="FF0000"/>
              </a:solidFill>
            </a:endParaRPr>
          </a:p>
        </p:txBody>
      </p:sp>
    </p:spTree>
    <p:extLst>
      <p:ext uri="{BB962C8B-B14F-4D97-AF65-F5344CB8AC3E}">
        <p14:creationId xmlns:p14="http://schemas.microsoft.com/office/powerpoint/2010/main" val="3644106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1844824"/>
            <a:ext cx="8271072" cy="5213176"/>
          </a:xfrm>
        </p:spPr>
        <p:txBody>
          <a:bodyPr>
            <a:normAutofit/>
          </a:bodyPr>
          <a:lstStyle/>
          <a:p>
            <a:pPr marL="0" indent="0" algn="just">
              <a:buNone/>
            </a:pPr>
            <a:r>
              <a:rPr lang="fr-FR" dirty="0" smtClean="0"/>
              <a:t>2019 = L’industrie alimentaire est le premier </a:t>
            </a:r>
            <a:r>
              <a:rPr lang="fr-FR" dirty="0"/>
              <a:t>secteur industriel français aussi bien en termes de </a:t>
            </a:r>
            <a:r>
              <a:rPr lang="fr-FR" dirty="0" smtClean="0"/>
              <a:t>chiffres </a:t>
            </a:r>
            <a:r>
              <a:rPr lang="fr-FR" dirty="0"/>
              <a:t>d'affaires que </a:t>
            </a:r>
            <a:r>
              <a:rPr lang="fr-FR" dirty="0" smtClean="0"/>
              <a:t>d'emplois</a:t>
            </a:r>
          </a:p>
          <a:p>
            <a:pPr marL="0" indent="0" algn="just">
              <a:buNone/>
            </a:pPr>
            <a:endParaRPr lang="fr-FR" b="1" dirty="0" smtClean="0"/>
          </a:p>
          <a:p>
            <a:pPr marL="0" indent="0" algn="just">
              <a:buNone/>
            </a:pPr>
            <a:r>
              <a:rPr lang="fr-FR" b="1" dirty="0" smtClean="0"/>
              <a:t>En 2019* : </a:t>
            </a:r>
          </a:p>
          <a:p>
            <a:pPr marL="0" indent="0" algn="just">
              <a:buNone/>
            </a:pPr>
            <a:endParaRPr lang="fr-FR" b="1" dirty="0" smtClean="0"/>
          </a:p>
          <a:p>
            <a:pPr lvl="1" algn="just"/>
            <a:r>
              <a:rPr lang="fr-FR" b="1" dirty="0"/>
              <a:t>17 </a:t>
            </a:r>
            <a:r>
              <a:rPr lang="fr-FR" b="1" dirty="0" smtClean="0"/>
              <a:t>647 </a:t>
            </a:r>
            <a:r>
              <a:rPr lang="fr-FR" dirty="0" smtClean="0"/>
              <a:t>entreprises</a:t>
            </a:r>
          </a:p>
          <a:p>
            <a:pPr lvl="1" algn="just"/>
            <a:r>
              <a:rPr lang="fr-FR" dirty="0" smtClean="0"/>
              <a:t>CA = 180 milliards d'euros (2017 selon </a:t>
            </a:r>
            <a:r>
              <a:rPr lang="fr-FR" dirty="0" err="1" smtClean="0"/>
              <a:t>insee</a:t>
            </a:r>
            <a:r>
              <a:rPr lang="fr-FR" dirty="0" smtClean="0"/>
              <a:t>)</a:t>
            </a:r>
          </a:p>
          <a:p>
            <a:pPr lvl="1" algn="just"/>
            <a:r>
              <a:rPr lang="fr-FR" b="1" dirty="0"/>
              <a:t>427 </a:t>
            </a:r>
            <a:r>
              <a:rPr lang="fr-FR" b="1" dirty="0" smtClean="0"/>
              <a:t>213 </a:t>
            </a:r>
            <a:r>
              <a:rPr lang="fr-FR" dirty="0" smtClean="0"/>
              <a:t>emplois</a:t>
            </a:r>
            <a:endParaRPr lang="fr-FR" dirty="0"/>
          </a:p>
          <a:p>
            <a:pPr lvl="1" algn="just"/>
            <a:endParaRPr lang="fr-FR" dirty="0" smtClean="0"/>
          </a:p>
          <a:p>
            <a:pPr lvl="1" algn="just"/>
            <a:endParaRPr lang="fr-FR" dirty="0" smtClean="0"/>
          </a:p>
          <a:p>
            <a:pPr lvl="1" algn="just"/>
            <a:endParaRPr lang="fr-FR" dirty="0"/>
          </a:p>
          <a:p>
            <a:pPr marL="365760" lvl="1" indent="0" algn="just">
              <a:buNone/>
            </a:pPr>
            <a:r>
              <a:rPr lang="fr-FR" sz="900" dirty="0"/>
              <a:t>*https://</a:t>
            </a:r>
            <a:r>
              <a:rPr lang="fr-FR" sz="900" dirty="0" smtClean="0"/>
              <a:t>www.regionsjob.com/actualites/chiffres-secteur-agroalimentaire.html</a:t>
            </a:r>
          </a:p>
          <a:p>
            <a:pPr marL="365760" lvl="1" indent="0" algn="just">
              <a:buNone/>
            </a:pPr>
            <a:endParaRPr lang="fr-FR" sz="900" dirty="0"/>
          </a:p>
        </p:txBody>
      </p:sp>
      <p:sp>
        <p:nvSpPr>
          <p:cNvPr id="4" name="Espace réservé du numéro de diapositive 3"/>
          <p:cNvSpPr>
            <a:spLocks noGrp="1"/>
          </p:cNvSpPr>
          <p:nvPr>
            <p:ph type="sldNum" sz="quarter" idx="15"/>
          </p:nvPr>
        </p:nvSpPr>
        <p:spPr/>
        <p:txBody>
          <a:bodyPr/>
          <a:lstStyle/>
          <a:p>
            <a:fld id="{BC930E77-1DE7-4037-9D2A-D4535913E385}" type="slidenum">
              <a:rPr lang="fr-FR" smtClean="0"/>
              <a:pPr/>
              <a:t>5</a:t>
            </a:fld>
            <a:endParaRPr lang="fr-FR"/>
          </a:p>
        </p:txBody>
      </p:sp>
      <p:sp>
        <p:nvSpPr>
          <p:cNvPr id="5" name="ZoneTexte 4"/>
          <p:cNvSpPr txBox="1"/>
          <p:nvPr/>
        </p:nvSpPr>
        <p:spPr>
          <a:xfrm>
            <a:off x="251520" y="332656"/>
            <a:ext cx="8286808" cy="1077218"/>
          </a:xfrm>
          <a:prstGeom prst="rect">
            <a:avLst/>
          </a:prstGeom>
          <a:noFill/>
          <a:ln w="38100">
            <a:solidFill>
              <a:schemeClr val="accent1">
                <a:lumMod val="40000"/>
                <a:lumOff val="60000"/>
              </a:schemeClr>
            </a:solidFill>
          </a:ln>
        </p:spPr>
        <p:txBody>
          <a:bodyPr wrap="square" rtlCol="0">
            <a:spAutoFit/>
          </a:bodyPr>
          <a:lstStyle/>
          <a:p>
            <a:pPr algn="ctr"/>
            <a:r>
              <a:rPr lang="fr-FR" sz="3200" b="1" dirty="0" smtClean="0"/>
              <a:t>Pourquoi choisir l’industrie agroalimentaire ?</a:t>
            </a:r>
            <a:endParaRPr lang="fr-FR" sz="3200" dirty="0"/>
          </a:p>
        </p:txBody>
      </p:sp>
    </p:spTree>
    <p:extLst>
      <p:ext uri="{BB962C8B-B14F-4D97-AF65-F5344CB8AC3E}">
        <p14:creationId xmlns:p14="http://schemas.microsoft.com/office/powerpoint/2010/main" val="3058164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6</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7114448" cy="2585323"/>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a:solidFill>
                  <a:srgbClr val="C00000"/>
                </a:solidFill>
              </a:rPr>
              <a:t>Master </a:t>
            </a:r>
            <a:r>
              <a:rPr lang="fr-FR" altLang="fr-FR" b="1" dirty="0" smtClean="0">
                <a:solidFill>
                  <a:srgbClr val="C00000"/>
                </a:solidFill>
              </a:rPr>
              <a:t>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p:txBody>
      </p:sp>
      <p:cxnSp>
        <p:nvCxnSpPr>
          <p:cNvPr id="8" name="Connecteur droit avec flèche 7"/>
          <p:cNvCxnSpPr/>
          <p:nvPr/>
        </p:nvCxnSpPr>
        <p:spPr>
          <a:xfrm flipH="1">
            <a:off x="6012160" y="2348880"/>
            <a:ext cx="230425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195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129016" y="6364176"/>
            <a:ext cx="609600" cy="521208"/>
          </a:xfrm>
        </p:spPr>
        <p:txBody>
          <a:bodyPr/>
          <a:lstStyle/>
          <a:p>
            <a:fld id="{BC930E77-1DE7-4037-9D2A-D4535913E385}" type="slidenum">
              <a:rPr lang="fr-FR" smtClean="0"/>
              <a:pPr/>
              <a:t>7</a:t>
            </a:fld>
            <a:endParaRPr lang="fr-FR"/>
          </a:p>
        </p:txBody>
      </p:sp>
      <p:sp>
        <p:nvSpPr>
          <p:cNvPr id="3" name="Flèche droite 2"/>
          <p:cNvSpPr/>
          <p:nvPr/>
        </p:nvSpPr>
        <p:spPr>
          <a:xfrm>
            <a:off x="971600" y="2114345"/>
            <a:ext cx="5760640" cy="489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3"/>
          <p:cNvSpPr/>
          <p:nvPr/>
        </p:nvSpPr>
        <p:spPr>
          <a:xfrm>
            <a:off x="971600" y="4274584"/>
            <a:ext cx="5760640" cy="524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763688" y="1745013"/>
            <a:ext cx="4587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t>S1</a:t>
            </a:r>
            <a:endParaRPr lang="fr-FR" dirty="0"/>
          </a:p>
        </p:txBody>
      </p:sp>
      <p:sp>
        <p:nvSpPr>
          <p:cNvPr id="6" name="ZoneTexte 5"/>
          <p:cNvSpPr txBox="1"/>
          <p:nvPr/>
        </p:nvSpPr>
        <p:spPr>
          <a:xfrm>
            <a:off x="5364088" y="1770691"/>
            <a:ext cx="4587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fr-FR"/>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S2</a:t>
            </a:r>
          </a:p>
        </p:txBody>
      </p:sp>
      <p:sp>
        <p:nvSpPr>
          <p:cNvPr id="7" name="ZoneTexte 6"/>
          <p:cNvSpPr txBox="1"/>
          <p:nvPr/>
        </p:nvSpPr>
        <p:spPr>
          <a:xfrm>
            <a:off x="1403648" y="3899126"/>
            <a:ext cx="4587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fr-FR"/>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S3</a:t>
            </a:r>
          </a:p>
        </p:txBody>
      </p:sp>
      <p:sp>
        <p:nvSpPr>
          <p:cNvPr id="8" name="ZoneTexte 7"/>
          <p:cNvSpPr txBox="1"/>
          <p:nvPr/>
        </p:nvSpPr>
        <p:spPr>
          <a:xfrm>
            <a:off x="5220072" y="3899126"/>
            <a:ext cx="4587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defPPr>
              <a:defRPr lang="fr-FR"/>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S4</a:t>
            </a:r>
          </a:p>
        </p:txBody>
      </p:sp>
      <p:sp>
        <p:nvSpPr>
          <p:cNvPr id="9" name="ZoneTexte 8"/>
          <p:cNvSpPr txBox="1"/>
          <p:nvPr/>
        </p:nvSpPr>
        <p:spPr>
          <a:xfrm rot="19373044">
            <a:off x="1856434" y="2169979"/>
            <a:ext cx="1159292"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La Doua </a:t>
            </a:r>
            <a:endParaRPr lang="fr-FR" dirty="0"/>
          </a:p>
        </p:txBody>
      </p:sp>
      <p:sp>
        <p:nvSpPr>
          <p:cNvPr id="13" name="ZoneTexte 12"/>
          <p:cNvSpPr txBox="1"/>
          <p:nvPr/>
        </p:nvSpPr>
        <p:spPr>
          <a:xfrm rot="19373044">
            <a:off x="4258567" y="4593975"/>
            <a:ext cx="206178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Bourg en Bresse  </a:t>
            </a:r>
            <a:endParaRPr lang="fr-FR" dirty="0"/>
          </a:p>
        </p:txBody>
      </p:sp>
      <p:sp>
        <p:nvSpPr>
          <p:cNvPr id="17" name="Flèche droite 16"/>
          <p:cNvSpPr/>
          <p:nvPr/>
        </p:nvSpPr>
        <p:spPr>
          <a:xfrm>
            <a:off x="1673675" y="4279264"/>
            <a:ext cx="871118"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IAA</a:t>
            </a:r>
            <a:endParaRPr lang="fr-FR" dirty="0"/>
          </a:p>
        </p:txBody>
      </p:sp>
      <p:sp>
        <p:nvSpPr>
          <p:cNvPr id="12" name="ZoneTexte 11"/>
          <p:cNvSpPr txBox="1"/>
          <p:nvPr/>
        </p:nvSpPr>
        <p:spPr>
          <a:xfrm rot="19373044">
            <a:off x="1244695" y="4452548"/>
            <a:ext cx="206178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Bourg en Bresse  </a:t>
            </a:r>
            <a:endParaRPr lang="fr-FR" dirty="0"/>
          </a:p>
        </p:txBody>
      </p:sp>
      <p:sp>
        <p:nvSpPr>
          <p:cNvPr id="19" name="Flèche droite 18"/>
          <p:cNvSpPr/>
          <p:nvPr/>
        </p:nvSpPr>
        <p:spPr>
          <a:xfrm>
            <a:off x="2908914" y="4264079"/>
            <a:ext cx="871118"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IAA</a:t>
            </a:r>
            <a:endParaRPr lang="fr-FR" dirty="0"/>
          </a:p>
        </p:txBody>
      </p:sp>
      <p:sp>
        <p:nvSpPr>
          <p:cNvPr id="20" name="Flèche droite 19"/>
          <p:cNvSpPr/>
          <p:nvPr/>
        </p:nvSpPr>
        <p:spPr>
          <a:xfrm>
            <a:off x="4211060" y="4254229"/>
            <a:ext cx="871118"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IAA</a:t>
            </a:r>
            <a:endParaRPr lang="fr-FR" dirty="0"/>
          </a:p>
        </p:txBody>
      </p:sp>
      <p:sp>
        <p:nvSpPr>
          <p:cNvPr id="21" name="Flèche droite 20"/>
          <p:cNvSpPr/>
          <p:nvPr/>
        </p:nvSpPr>
        <p:spPr>
          <a:xfrm>
            <a:off x="5381187" y="4254228"/>
            <a:ext cx="871118"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IAA</a:t>
            </a:r>
            <a:endParaRPr lang="fr-FR" dirty="0"/>
          </a:p>
        </p:txBody>
      </p:sp>
      <p:sp>
        <p:nvSpPr>
          <p:cNvPr id="22" name="Flèche droite 21"/>
          <p:cNvSpPr/>
          <p:nvPr/>
        </p:nvSpPr>
        <p:spPr>
          <a:xfrm>
            <a:off x="6751021" y="4254228"/>
            <a:ext cx="1394953"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IAA</a:t>
            </a:r>
            <a:endParaRPr lang="fr-FR" dirty="0"/>
          </a:p>
        </p:txBody>
      </p:sp>
      <p:sp>
        <p:nvSpPr>
          <p:cNvPr id="16" name="Flèche droite 15"/>
          <p:cNvSpPr/>
          <p:nvPr/>
        </p:nvSpPr>
        <p:spPr>
          <a:xfrm>
            <a:off x="5822867" y="2098908"/>
            <a:ext cx="2565557" cy="54476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Stage en IAA</a:t>
            </a:r>
            <a:endParaRPr lang="fr-FR" dirty="0"/>
          </a:p>
        </p:txBody>
      </p:sp>
      <p:sp>
        <p:nvSpPr>
          <p:cNvPr id="10" name="ZoneTexte 9"/>
          <p:cNvSpPr txBox="1"/>
          <p:nvPr/>
        </p:nvSpPr>
        <p:spPr>
          <a:xfrm rot="19373044">
            <a:off x="4647960" y="2312481"/>
            <a:ext cx="2061783"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Bourg en Bresse  </a:t>
            </a:r>
            <a:endParaRPr lang="fr-FR" dirty="0"/>
          </a:p>
        </p:txBody>
      </p:sp>
      <p:sp>
        <p:nvSpPr>
          <p:cNvPr id="23" name="ZoneTexte 22"/>
          <p:cNvSpPr txBox="1"/>
          <p:nvPr/>
        </p:nvSpPr>
        <p:spPr>
          <a:xfrm>
            <a:off x="3209069" y="5879013"/>
            <a:ext cx="5580374" cy="646331"/>
          </a:xfrm>
          <a:prstGeom prst="rect">
            <a:avLst/>
          </a:prstGeom>
          <a:noFill/>
        </p:spPr>
        <p:txBody>
          <a:bodyPr wrap="none" rtlCol="0">
            <a:spAutoFit/>
          </a:bodyPr>
          <a:lstStyle/>
          <a:p>
            <a:pPr algn="r"/>
            <a:r>
              <a:rPr lang="fr-FR" b="1" dirty="0" smtClean="0"/>
              <a:t>Pas (ou peu) de vacances…1 an en entreprise</a:t>
            </a:r>
          </a:p>
          <a:p>
            <a:pPr algn="r"/>
            <a:r>
              <a:rPr lang="fr-FR" b="1" dirty="0" smtClean="0"/>
              <a:t>Statut d’</a:t>
            </a:r>
            <a:r>
              <a:rPr lang="fr-FR" b="1" dirty="0" smtClean="0">
                <a:solidFill>
                  <a:schemeClr val="accent1"/>
                </a:solidFill>
              </a:rPr>
              <a:t>Alternant</a:t>
            </a:r>
            <a:r>
              <a:rPr lang="fr-FR" b="1" dirty="0" smtClean="0"/>
              <a:t> en M2 </a:t>
            </a:r>
            <a:endParaRPr lang="fr-FR" b="1" dirty="0"/>
          </a:p>
        </p:txBody>
      </p:sp>
      <p:sp>
        <p:nvSpPr>
          <p:cNvPr id="26" name="ZoneTexte 25"/>
          <p:cNvSpPr txBox="1"/>
          <p:nvPr/>
        </p:nvSpPr>
        <p:spPr>
          <a:xfrm>
            <a:off x="136319" y="3441846"/>
            <a:ext cx="1627369" cy="369332"/>
          </a:xfrm>
          <a:prstGeom prst="rect">
            <a:avLst/>
          </a:prstGeom>
          <a:noFill/>
        </p:spPr>
        <p:txBody>
          <a:bodyPr wrap="none" rtlCol="0">
            <a:spAutoFit/>
          </a:bodyPr>
          <a:lstStyle/>
          <a:p>
            <a:r>
              <a:rPr lang="fr-FR" dirty="0" smtClean="0"/>
              <a:t>Alternance = </a:t>
            </a:r>
            <a:endParaRPr lang="fr-FR" dirty="0"/>
          </a:p>
        </p:txBody>
      </p:sp>
      <p:cxnSp>
        <p:nvCxnSpPr>
          <p:cNvPr id="28" name="Connecteur droit 27"/>
          <p:cNvCxnSpPr/>
          <p:nvPr/>
        </p:nvCxnSpPr>
        <p:spPr>
          <a:xfrm>
            <a:off x="3851920" y="2042337"/>
            <a:ext cx="0" cy="3096344"/>
          </a:xfrm>
          <a:prstGeom prst="line">
            <a:avLst/>
          </a:prstGeom>
          <a:ln w="762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9" name="Flèche courbée vers le bas 28"/>
          <p:cNvSpPr/>
          <p:nvPr/>
        </p:nvSpPr>
        <p:spPr>
          <a:xfrm>
            <a:off x="3419872" y="1420186"/>
            <a:ext cx="936104" cy="6221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ZoneTexte 29"/>
          <p:cNvSpPr txBox="1"/>
          <p:nvPr/>
        </p:nvSpPr>
        <p:spPr>
          <a:xfrm>
            <a:off x="1743009" y="870285"/>
            <a:ext cx="5436105"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fr-FR" b="1" dirty="0" smtClean="0">
                <a:solidFill>
                  <a:schemeClr val="tx2"/>
                </a:solidFill>
              </a:rPr>
              <a:t>Moyenne de 10/20 au S1 pour accéder au S2 </a:t>
            </a:r>
          </a:p>
          <a:p>
            <a:pPr algn="ctr"/>
            <a:r>
              <a:rPr lang="fr-FR" b="1" dirty="0" smtClean="0">
                <a:solidFill>
                  <a:schemeClr val="tx2"/>
                </a:solidFill>
              </a:rPr>
              <a:t>Ou compensation par le S2 </a:t>
            </a:r>
            <a:r>
              <a:rPr lang="fr-FR" b="1" dirty="0" err="1" smtClean="0">
                <a:solidFill>
                  <a:schemeClr val="tx2"/>
                </a:solidFill>
              </a:rPr>
              <a:t>ssi</a:t>
            </a:r>
            <a:r>
              <a:rPr lang="fr-FR" b="1" dirty="0" smtClean="0">
                <a:solidFill>
                  <a:schemeClr val="tx2"/>
                </a:solidFill>
              </a:rPr>
              <a:t> </a:t>
            </a:r>
            <a:r>
              <a:rPr lang="fr-FR" b="1" dirty="0" err="1" smtClean="0">
                <a:solidFill>
                  <a:schemeClr val="tx2"/>
                </a:solidFill>
              </a:rPr>
              <a:t>Moy</a:t>
            </a:r>
            <a:r>
              <a:rPr lang="fr-FR" b="1" dirty="0" smtClean="0">
                <a:solidFill>
                  <a:schemeClr val="tx2"/>
                </a:solidFill>
              </a:rPr>
              <a:t> S1&gt; 9,5 </a:t>
            </a:r>
            <a:endParaRPr lang="fr-FR" b="1" dirty="0">
              <a:solidFill>
                <a:schemeClr val="tx2"/>
              </a:solidFill>
            </a:endParaRPr>
          </a:p>
        </p:txBody>
      </p:sp>
      <p:sp>
        <p:nvSpPr>
          <p:cNvPr id="31" name="Flèche courbée vers le bas 30"/>
          <p:cNvSpPr/>
          <p:nvPr/>
        </p:nvSpPr>
        <p:spPr>
          <a:xfrm rot="5400000">
            <a:off x="7638015" y="3394082"/>
            <a:ext cx="1757083" cy="2562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ZoneTexte 31"/>
          <p:cNvSpPr txBox="1"/>
          <p:nvPr/>
        </p:nvSpPr>
        <p:spPr>
          <a:xfrm>
            <a:off x="6685512" y="3095486"/>
            <a:ext cx="2472152" cy="646331"/>
          </a:xfrm>
          <a:prstGeom prst="rect">
            <a:avLst/>
          </a:prstGeom>
          <a:solidFill>
            <a:schemeClr val="bg1"/>
          </a:solidFill>
        </p:spPr>
        <p:txBody>
          <a:bodyPr wrap="none" rtlCol="0">
            <a:spAutoFit/>
          </a:bodyPr>
          <a:lstStyle/>
          <a:p>
            <a:r>
              <a:rPr lang="fr-FR" b="1" dirty="0" smtClean="0">
                <a:solidFill>
                  <a:schemeClr val="accent1"/>
                </a:solidFill>
              </a:rPr>
              <a:t>Moyenne de10/20</a:t>
            </a:r>
          </a:p>
          <a:p>
            <a:r>
              <a:rPr lang="fr-FR" b="1" dirty="0" smtClean="0">
                <a:solidFill>
                  <a:schemeClr val="accent1"/>
                </a:solidFill>
              </a:rPr>
              <a:t>pour passer en M2 </a:t>
            </a:r>
            <a:endParaRPr lang="fr-FR" b="1" dirty="0">
              <a:solidFill>
                <a:schemeClr val="accent1"/>
              </a:solidFill>
            </a:endParaRPr>
          </a:p>
        </p:txBody>
      </p:sp>
      <p:sp>
        <p:nvSpPr>
          <p:cNvPr id="11" name="ZoneTexte 10"/>
          <p:cNvSpPr txBox="1"/>
          <p:nvPr/>
        </p:nvSpPr>
        <p:spPr>
          <a:xfrm>
            <a:off x="140911" y="93649"/>
            <a:ext cx="5210081" cy="369332"/>
          </a:xfrm>
          <a:prstGeom prst="rect">
            <a:avLst/>
          </a:prstGeom>
          <a:noFill/>
        </p:spPr>
        <p:txBody>
          <a:bodyPr wrap="none" rtlCol="0">
            <a:spAutoFit/>
          </a:bodyPr>
          <a:lstStyle/>
          <a:p>
            <a:r>
              <a:rPr lang="fr-FR" b="1" dirty="0" smtClean="0">
                <a:solidFill>
                  <a:srgbClr val="C00000"/>
                </a:solidFill>
              </a:rPr>
              <a:t>Articulation et validation des semestres ? </a:t>
            </a:r>
            <a:endParaRPr lang="fr-FR" b="1" dirty="0">
              <a:solidFill>
                <a:srgbClr val="C00000"/>
              </a:solidFill>
            </a:endParaRPr>
          </a:p>
        </p:txBody>
      </p:sp>
    </p:spTree>
    <p:extLst>
      <p:ext uri="{BB962C8B-B14F-4D97-AF65-F5344CB8AC3E}">
        <p14:creationId xmlns:p14="http://schemas.microsoft.com/office/powerpoint/2010/main" val="308842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C930E77-1DE7-4037-9D2A-D4535913E385}" type="slidenum">
              <a:rPr lang="fr-FR" smtClean="0"/>
              <a:pPr/>
              <a:t>8</a:t>
            </a:fld>
            <a:endParaRPr lang="fr-FR"/>
          </a:p>
        </p:txBody>
      </p:sp>
      <p:sp>
        <p:nvSpPr>
          <p:cNvPr id="3" name="ZoneTexte 2"/>
          <p:cNvSpPr txBox="1"/>
          <p:nvPr/>
        </p:nvSpPr>
        <p:spPr>
          <a:xfrm>
            <a:off x="169664" y="404664"/>
            <a:ext cx="8568952" cy="1077218"/>
          </a:xfrm>
          <a:prstGeom prst="rect">
            <a:avLst/>
          </a:prstGeom>
          <a:noFill/>
        </p:spPr>
        <p:txBody>
          <a:bodyPr wrap="square" rtlCol="0">
            <a:spAutoFit/>
          </a:bodyPr>
          <a:lstStyle/>
          <a:p>
            <a:r>
              <a:rPr lang="en-US" sz="3200" b="1" dirty="0" err="1"/>
              <a:t>Revenons</a:t>
            </a:r>
            <a:r>
              <a:rPr lang="en-US" sz="3200" b="1" dirty="0"/>
              <a:t> à la formation et </a:t>
            </a:r>
            <a:r>
              <a:rPr lang="en-US" sz="3200" b="1" dirty="0" err="1"/>
              <a:t>ses</a:t>
            </a:r>
            <a:r>
              <a:rPr lang="en-US" sz="3200" b="1" dirty="0"/>
              <a:t> aspects </a:t>
            </a:r>
            <a:r>
              <a:rPr lang="en-US" sz="3200" b="1" dirty="0" err="1" smtClean="0"/>
              <a:t>pratiques</a:t>
            </a:r>
            <a:r>
              <a:rPr lang="en-US" sz="3200" b="1" dirty="0" smtClean="0"/>
              <a:t> </a:t>
            </a:r>
            <a:r>
              <a:rPr lang="en-US" sz="3200" b="1" dirty="0"/>
              <a:t>:  </a:t>
            </a:r>
          </a:p>
        </p:txBody>
      </p:sp>
      <p:sp>
        <p:nvSpPr>
          <p:cNvPr id="5" name="ZoneTexte 4"/>
          <p:cNvSpPr txBox="1"/>
          <p:nvPr/>
        </p:nvSpPr>
        <p:spPr>
          <a:xfrm>
            <a:off x="755576" y="2132856"/>
            <a:ext cx="7114448" cy="3139321"/>
          </a:xfrm>
          <a:prstGeom prst="rect">
            <a:avLst/>
          </a:prstGeom>
          <a:noFill/>
        </p:spPr>
        <p:txBody>
          <a:bodyPr wrap="none" rtlCol="0">
            <a:spAutoFit/>
          </a:bodyPr>
          <a:lstStyle/>
          <a:p>
            <a:pPr marL="342900" indent="-342900">
              <a:buFont typeface="+mj-lt"/>
              <a:buAutoNum type="arabicPeriod"/>
            </a:pPr>
            <a:r>
              <a:rPr lang="fr-FR" b="1" dirty="0">
                <a:solidFill>
                  <a:srgbClr val="C00000"/>
                </a:solidFill>
              </a:rPr>
              <a:t>Articulation et validation des </a:t>
            </a:r>
            <a:r>
              <a:rPr lang="fr-FR" b="1" dirty="0" smtClean="0">
                <a:solidFill>
                  <a:srgbClr val="C00000"/>
                </a:solidFill>
              </a:rPr>
              <a:t>semestres</a:t>
            </a:r>
          </a:p>
          <a:p>
            <a:pPr marL="342900" indent="-342900">
              <a:buFont typeface="+mj-lt"/>
              <a:buAutoNum type="arabicPeriod"/>
            </a:pPr>
            <a:r>
              <a:rPr lang="fr-FR" b="1" dirty="0" smtClean="0">
                <a:solidFill>
                  <a:srgbClr val="C00000"/>
                </a:solidFill>
              </a:rPr>
              <a:t>Les </a:t>
            </a:r>
            <a:r>
              <a:rPr lang="fr-FR" b="1" dirty="0" err="1" smtClean="0">
                <a:solidFill>
                  <a:srgbClr val="C00000"/>
                </a:solidFill>
              </a:rPr>
              <a:t>UEs</a:t>
            </a:r>
            <a:r>
              <a:rPr lang="fr-FR" b="1" dirty="0" smtClean="0">
                <a:solidFill>
                  <a:srgbClr val="C00000"/>
                </a:solidFill>
              </a:rPr>
              <a:t> M1 et M2 </a:t>
            </a:r>
          </a:p>
          <a:p>
            <a:pPr marL="342900" indent="-342900">
              <a:buFont typeface="+mj-lt"/>
              <a:buAutoNum type="arabicPeriod"/>
            </a:pPr>
            <a:r>
              <a:rPr lang="fr-FR" altLang="fr-FR" b="1" dirty="0">
                <a:solidFill>
                  <a:srgbClr val="C00000"/>
                </a:solidFill>
              </a:rPr>
              <a:t>Etre ALTERNANT c’est être jeune salarié (en Master 2)</a:t>
            </a:r>
          </a:p>
          <a:p>
            <a:pPr marL="342900" indent="-342900">
              <a:buFont typeface="+mj-lt"/>
              <a:buAutoNum type="arabicPeriod"/>
            </a:pPr>
            <a:r>
              <a:rPr lang="fr-FR" altLang="fr-FR" b="1" dirty="0">
                <a:solidFill>
                  <a:srgbClr val="C00000"/>
                </a:solidFill>
              </a:rPr>
              <a:t>Le recrutement ? </a:t>
            </a:r>
            <a:endParaRPr lang="fr-FR" altLang="fr-FR" b="1" dirty="0" smtClean="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Origine </a:t>
            </a:r>
            <a:r>
              <a:rPr lang="fr-FR" altLang="fr-FR" b="1" dirty="0">
                <a:solidFill>
                  <a:srgbClr val="C00000"/>
                </a:solidFill>
              </a:rPr>
              <a:t>des </a:t>
            </a:r>
            <a:r>
              <a:rPr lang="fr-FR" altLang="fr-FR" b="1" dirty="0" smtClean="0">
                <a:solidFill>
                  <a:srgbClr val="C00000"/>
                </a:solidFill>
              </a:rPr>
              <a:t>étudiants</a:t>
            </a:r>
          </a:p>
          <a:p>
            <a:pPr marL="800100" lvl="1" indent="-342900">
              <a:buFont typeface="Arial" panose="020B0604020202020204" pitchFamily="34" charset="0"/>
              <a:buChar char="•"/>
            </a:pPr>
            <a:r>
              <a:rPr lang="fr-FR" altLang="fr-FR" b="1" dirty="0" smtClean="0">
                <a:solidFill>
                  <a:srgbClr val="C00000"/>
                </a:solidFill>
              </a:rPr>
              <a:t>Trouver mon</a:t>
            </a:r>
            <a:r>
              <a:rPr lang="fr-FR" altLang="fr-FR" b="1" dirty="0" smtClean="0">
                <a:solidFill>
                  <a:srgbClr val="C00000"/>
                </a:solidFill>
              </a:rPr>
              <a:t> </a:t>
            </a:r>
            <a:r>
              <a:rPr lang="fr-FR" altLang="fr-FR" b="1" dirty="0" smtClean="0">
                <a:solidFill>
                  <a:srgbClr val="C00000"/>
                </a:solidFill>
              </a:rPr>
              <a:t>Master </a:t>
            </a:r>
          </a:p>
          <a:p>
            <a:pPr marL="800100" lvl="1" indent="-342900">
              <a:buFont typeface="Arial" panose="020B0604020202020204" pitchFamily="34" charset="0"/>
              <a:buChar char="•"/>
            </a:pPr>
            <a:r>
              <a:rPr lang="fr-FR" altLang="fr-FR" b="1" dirty="0" smtClean="0">
                <a:solidFill>
                  <a:srgbClr val="C00000"/>
                </a:solidFill>
              </a:rPr>
              <a:t>Le calendrier </a:t>
            </a:r>
            <a:endParaRPr lang="fr-FR" altLang="fr-FR" b="1" dirty="0">
              <a:solidFill>
                <a:srgbClr val="C00000"/>
              </a:solidFill>
            </a:endParaRPr>
          </a:p>
          <a:p>
            <a:pPr marL="800100" lvl="1" indent="-342900">
              <a:buFont typeface="Arial" panose="020B0604020202020204" pitchFamily="34" charset="0"/>
              <a:buChar char="•"/>
            </a:pPr>
            <a:r>
              <a:rPr lang="fr-FR" altLang="fr-FR" b="1" dirty="0" smtClean="0">
                <a:solidFill>
                  <a:srgbClr val="C00000"/>
                </a:solidFill>
              </a:rPr>
              <a:t>Procédure de sélection : le dossier de candidature</a:t>
            </a:r>
          </a:p>
          <a:p>
            <a:pPr marL="342900" indent="-342900">
              <a:buFont typeface="+mj-lt"/>
              <a:buAutoNum type="arabicPeriod"/>
            </a:pPr>
            <a:r>
              <a:rPr lang="fr-FR" altLang="fr-FR" b="1" dirty="0">
                <a:solidFill>
                  <a:srgbClr val="C00000"/>
                </a:solidFill>
              </a:rPr>
              <a:t>Et après le master ? </a:t>
            </a:r>
          </a:p>
          <a:p>
            <a:pPr marL="342900" indent="-342900">
              <a:buFont typeface="+mj-lt"/>
              <a:buAutoNum type="arabicPeriod"/>
            </a:pPr>
            <a:endParaRPr lang="fr-FR" b="1" dirty="0" smtClean="0">
              <a:solidFill>
                <a:srgbClr val="C00000"/>
              </a:solidFill>
            </a:endParaRPr>
          </a:p>
          <a:p>
            <a:endParaRPr lang="fr-FR" b="1" dirty="0">
              <a:solidFill>
                <a:srgbClr val="C00000"/>
              </a:solidFill>
            </a:endParaRPr>
          </a:p>
        </p:txBody>
      </p:sp>
      <p:cxnSp>
        <p:nvCxnSpPr>
          <p:cNvPr id="8" name="Connecteur droit avec flèche 7"/>
          <p:cNvCxnSpPr/>
          <p:nvPr/>
        </p:nvCxnSpPr>
        <p:spPr>
          <a:xfrm flipH="1">
            <a:off x="3419872" y="2564904"/>
            <a:ext cx="5184576"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9847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7467600" cy="508918"/>
          </a:xfrm>
        </p:spPr>
        <p:txBody>
          <a:bodyPr>
            <a:normAutofit fontScale="90000"/>
          </a:bodyPr>
          <a:lstStyle/>
          <a:p>
            <a:r>
              <a:rPr lang="fr-FR" dirty="0" smtClean="0"/>
              <a:t>Les UE du M1 - Semestre 1</a:t>
            </a:r>
            <a:endParaRPr lang="fr-FR" dirty="0"/>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612060100"/>
              </p:ext>
            </p:extLst>
          </p:nvPr>
        </p:nvGraphicFramePr>
        <p:xfrm>
          <a:off x="827584" y="1124744"/>
          <a:ext cx="59554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5"/>
          </p:nvPr>
        </p:nvSpPr>
        <p:spPr/>
        <p:txBody>
          <a:bodyPr/>
          <a:lstStyle/>
          <a:p>
            <a:fld id="{BC930E77-1DE7-4037-9D2A-D4535913E385}" type="slidenum">
              <a:rPr lang="fr-FR" smtClean="0"/>
              <a:pPr/>
              <a:t>9</a:t>
            </a:fld>
            <a:endParaRPr lang="fr-FR"/>
          </a:p>
        </p:txBody>
      </p:sp>
      <p:sp>
        <p:nvSpPr>
          <p:cNvPr id="21" name="Rectangle à coins arrondis 20"/>
          <p:cNvSpPr/>
          <p:nvPr/>
        </p:nvSpPr>
        <p:spPr>
          <a:xfrm rot="462467">
            <a:off x="6126457" y="280745"/>
            <a:ext cx="2524870" cy="1152128"/>
          </a:xfrm>
          <a:prstGeom prst="roundRect">
            <a:avLst/>
          </a:prstGeom>
          <a:solidFill>
            <a:srgbClr val="0070C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Formation à </a:t>
            </a:r>
          </a:p>
          <a:p>
            <a:pPr algn="ctr"/>
            <a:r>
              <a:rPr lang="fr-FR" b="1" dirty="0" smtClean="0"/>
              <a:t>Villeurbanne</a:t>
            </a:r>
            <a:endParaRPr lang="fr-FR" b="1" dirty="0"/>
          </a:p>
        </p:txBody>
      </p:sp>
    </p:spTree>
    <p:extLst>
      <p:ext uri="{BB962C8B-B14F-4D97-AF65-F5344CB8AC3E}">
        <p14:creationId xmlns:p14="http://schemas.microsoft.com/office/powerpoint/2010/main" val="2174101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1">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FFE947"/>
      </a:accent6>
      <a:hlink>
        <a:srgbClr val="00A3D6"/>
      </a:hlink>
      <a:folHlink>
        <a:srgbClr val="694F0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Bordure">
  <a:themeElements>
    <a:clrScheme name="Bordure 10">
      <a:dk1>
        <a:srgbClr val="000000"/>
      </a:dk1>
      <a:lt1>
        <a:srgbClr val="FFFFFF"/>
      </a:lt1>
      <a:dk2>
        <a:srgbClr val="CC0000"/>
      </a:dk2>
      <a:lt2>
        <a:srgbClr val="CC0099"/>
      </a:lt2>
      <a:accent1>
        <a:srgbClr val="FF0000"/>
      </a:accent1>
      <a:accent2>
        <a:srgbClr val="BB1146"/>
      </a:accent2>
      <a:accent3>
        <a:srgbClr val="FFFFFF"/>
      </a:accent3>
      <a:accent4>
        <a:srgbClr val="000000"/>
      </a:accent4>
      <a:accent5>
        <a:srgbClr val="FFAAAA"/>
      </a:accent5>
      <a:accent6>
        <a:srgbClr val="A90E3F"/>
      </a:accent6>
      <a:hlink>
        <a:srgbClr val="C90366"/>
      </a:hlink>
      <a:folHlink>
        <a:srgbClr val="C69EA8"/>
      </a:folHlink>
    </a:clrScheme>
    <a:fontScheme name="Bordur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ur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ur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ur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ur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ur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ur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ur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ure 10">
        <a:dk1>
          <a:srgbClr val="000000"/>
        </a:dk1>
        <a:lt1>
          <a:srgbClr val="FFFFFF"/>
        </a:lt1>
        <a:dk2>
          <a:srgbClr val="CC0000"/>
        </a:dk2>
        <a:lt2>
          <a:srgbClr val="CC0099"/>
        </a:lt2>
        <a:accent1>
          <a:srgbClr val="FF0000"/>
        </a:accent1>
        <a:accent2>
          <a:srgbClr val="BB1146"/>
        </a:accent2>
        <a:accent3>
          <a:srgbClr val="FFFFFF"/>
        </a:accent3>
        <a:accent4>
          <a:srgbClr val="000000"/>
        </a:accent4>
        <a:accent5>
          <a:srgbClr val="FFAAAA"/>
        </a:accent5>
        <a:accent6>
          <a:srgbClr val="A90E3F"/>
        </a:accent6>
        <a:hlink>
          <a:srgbClr val="C90366"/>
        </a:hlink>
        <a:folHlink>
          <a:srgbClr val="C69EA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16631</TotalTime>
  <Words>1692</Words>
  <Application>Microsoft Office PowerPoint</Application>
  <PresentationFormat>Affichage à l'écran (4:3)</PresentationFormat>
  <Paragraphs>303</Paragraphs>
  <Slides>37</Slides>
  <Notes>7</Notes>
  <HiddenSlides>1</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37</vt:i4>
      </vt:variant>
    </vt:vector>
  </HeadingPairs>
  <TitlesOfParts>
    <vt:vector size="49" baseType="lpstr">
      <vt:lpstr>Aharoni</vt:lpstr>
      <vt:lpstr>Arial</vt:lpstr>
      <vt:lpstr>Berlin Sans FB Demi</vt:lpstr>
      <vt:lpstr>Calibri</vt:lpstr>
      <vt:lpstr>Century Schoolbook</vt:lpstr>
      <vt:lpstr>Comic Sans MS</vt:lpstr>
      <vt:lpstr>Garamond</vt:lpstr>
      <vt:lpstr>Verdana</vt:lpstr>
      <vt:lpstr>Wingdings</vt:lpstr>
      <vt:lpstr>Wingdings 2</vt:lpstr>
      <vt:lpstr>Oriel</vt:lpstr>
      <vt:lpstr>Bordure</vt:lpstr>
      <vt:lpstr>MASTER GPBP   Génie des Procédés et des Bio-Procédés  </vt:lpstr>
      <vt:lpstr>  PARCOURS GA ou Génie Alimentaire</vt:lpstr>
      <vt:lpstr>Présentation PowerPoint</vt:lpstr>
      <vt:lpstr>Présentation PowerPoint</vt:lpstr>
      <vt:lpstr>Présentation PowerPoint</vt:lpstr>
      <vt:lpstr>Présentation PowerPoint</vt:lpstr>
      <vt:lpstr>Présentation PowerPoint</vt:lpstr>
      <vt:lpstr>Présentation PowerPoint</vt:lpstr>
      <vt:lpstr>Les UE du M1 - Semestre 1</vt:lpstr>
      <vt:lpstr>Présentation PowerPoint</vt:lpstr>
      <vt:lpstr>Les UE du M1 - Semestre 2</vt:lpstr>
      <vt:lpstr>Les UE du M2 – Semestre 3</vt:lpstr>
      <vt:lpstr>Les UE du M2 – Semestre 4</vt:lpstr>
      <vt:lpstr>Présentation PowerPoint</vt:lpstr>
      <vt:lpstr>Présentation PowerPoint</vt:lpstr>
      <vt:lpstr>Etre salarié…C’est « LE  + » de l’alternance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Contacts:</vt:lpstr>
      <vt:lpstr>partenaires</vt:lpstr>
      <vt:lpstr>Présentation PowerPoint</vt:lpstr>
      <vt:lpstr>Présentation PowerPoint</vt:lpstr>
      <vt:lpstr>Présentation PowerPoint</vt:lpstr>
      <vt:lpstr>Présentation PowerPoint</vt:lpstr>
    </vt:vector>
  </TitlesOfParts>
  <Company>Iut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Génie des procédés alimentaires</dc:title>
  <dc:creator>IUT LYON 1</dc:creator>
  <cp:lastModifiedBy>GHARSALLAOUI ADEM</cp:lastModifiedBy>
  <cp:revision>174</cp:revision>
  <dcterms:created xsi:type="dcterms:W3CDTF">2014-10-06T06:49:50Z</dcterms:created>
  <dcterms:modified xsi:type="dcterms:W3CDTF">2023-03-15T16:20:58Z</dcterms:modified>
</cp:coreProperties>
</file>